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4" r:id="rId5"/>
    <p:sldMasterId id="2147483765" r:id="rId6"/>
    <p:sldMasterId id="2147483766" r:id="rId7"/>
    <p:sldMasterId id="2147483767" r:id="rId8"/>
    <p:sldMasterId id="2147483768" r:id="rId9"/>
    <p:sldMasterId id="2147483769" r:id="rId10"/>
    <p:sldMasterId id="2147483770"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Lst>
  <p:sldSz cy="5143500" cx="9144000"/>
  <p:notesSz cx="6858000" cy="9144000"/>
  <p:embeddedFontLst>
    <p:embeddedFont>
      <p:font typeface="Didact Gothic"/>
      <p:regular r:id="rId70"/>
    </p:embeddedFont>
    <p:embeddedFont>
      <p:font typeface="Helvetica Neue"/>
      <p:regular r:id="rId71"/>
      <p:bold r:id="rId72"/>
      <p:italic r:id="rId73"/>
      <p:boldItalic r:id="rId74"/>
    </p:embeddedFont>
    <p:embeddedFont>
      <p:font typeface="Helvetica Neue Ligh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A49CE8-FCBC-49D5-8492-DC57A0EE06CA}">
  <a:tblStyle styleId="{A1A49CE8-FCBC-49D5-8492-DC57A0EE06CA}"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DA9D595-B014-4C6B-977D-F47D2EF8674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19.xml"/><Relationship Id="rId75" Type="http://schemas.openxmlformats.org/officeDocument/2006/relationships/font" Target="fonts/HelveticaNeueLight-regular.fntdata"/><Relationship Id="rId30" Type="http://schemas.openxmlformats.org/officeDocument/2006/relationships/slide" Target="slides/slide18.xml"/><Relationship Id="rId74" Type="http://schemas.openxmlformats.org/officeDocument/2006/relationships/font" Target="fonts/HelveticaNeue-boldItalic.fntdata"/><Relationship Id="rId33" Type="http://schemas.openxmlformats.org/officeDocument/2006/relationships/slide" Target="slides/slide21.xml"/><Relationship Id="rId77" Type="http://schemas.openxmlformats.org/officeDocument/2006/relationships/font" Target="fonts/HelveticaNeueLight-italic.fntdata"/><Relationship Id="rId32" Type="http://schemas.openxmlformats.org/officeDocument/2006/relationships/slide" Target="slides/slide20.xml"/><Relationship Id="rId76" Type="http://schemas.openxmlformats.org/officeDocument/2006/relationships/font" Target="fonts/HelveticaNeueLight-bold.fntdata"/><Relationship Id="rId35" Type="http://schemas.openxmlformats.org/officeDocument/2006/relationships/slide" Target="slides/slide23.xml"/><Relationship Id="rId79" Type="http://schemas.openxmlformats.org/officeDocument/2006/relationships/font" Target="fonts/DMSans-regular.fntdata"/><Relationship Id="rId34" Type="http://schemas.openxmlformats.org/officeDocument/2006/relationships/slide" Target="slides/slide22.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font" Target="fonts/DidactGothic-regular.fntdata"/><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slide" Target="slides/slide50.xml"/><Relationship Id="rId61" Type="http://schemas.openxmlformats.org/officeDocument/2006/relationships/slide" Target="slides/slide49.xml"/><Relationship Id="rId20" Type="http://schemas.openxmlformats.org/officeDocument/2006/relationships/slide" Target="slides/slide8.xml"/><Relationship Id="rId64" Type="http://schemas.openxmlformats.org/officeDocument/2006/relationships/slide" Target="slides/slide52.xml"/><Relationship Id="rId63" Type="http://schemas.openxmlformats.org/officeDocument/2006/relationships/slide" Target="slides/slide51.xml"/><Relationship Id="rId22" Type="http://schemas.openxmlformats.org/officeDocument/2006/relationships/slide" Target="slides/slide10.xml"/><Relationship Id="rId66" Type="http://schemas.openxmlformats.org/officeDocument/2006/relationships/slide" Target="slides/slide54.xml"/><Relationship Id="rId21" Type="http://schemas.openxmlformats.org/officeDocument/2006/relationships/slide" Target="slides/slide9.xml"/><Relationship Id="rId65" Type="http://schemas.openxmlformats.org/officeDocument/2006/relationships/slide" Target="slides/slide53.xml"/><Relationship Id="rId24" Type="http://schemas.openxmlformats.org/officeDocument/2006/relationships/slide" Target="slides/slide12.xml"/><Relationship Id="rId68" Type="http://schemas.openxmlformats.org/officeDocument/2006/relationships/slide" Target="slides/slide56.xml"/><Relationship Id="rId23" Type="http://schemas.openxmlformats.org/officeDocument/2006/relationships/slide" Target="slides/slide11.xml"/><Relationship Id="rId67" Type="http://schemas.openxmlformats.org/officeDocument/2006/relationships/slide" Target="slides/slide55.xml"/><Relationship Id="rId60" Type="http://schemas.openxmlformats.org/officeDocument/2006/relationships/slide" Target="slides/slide48.xml"/><Relationship Id="rId26" Type="http://schemas.openxmlformats.org/officeDocument/2006/relationships/slide" Target="slides/slide14.xml"/><Relationship Id="rId25" Type="http://schemas.openxmlformats.org/officeDocument/2006/relationships/slide" Target="slides/slide13.xml"/><Relationship Id="rId69" Type="http://schemas.openxmlformats.org/officeDocument/2006/relationships/slide" Target="slides/slide57.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11" Type="http://schemas.openxmlformats.org/officeDocument/2006/relationships/slideMaster" Target="slideMasters/slideMaster7.xml"/><Relationship Id="rId55" Type="http://schemas.openxmlformats.org/officeDocument/2006/relationships/slide" Target="slides/slide43.xml"/><Relationship Id="rId10" Type="http://schemas.openxmlformats.org/officeDocument/2006/relationships/slideMaster" Target="slideMasters/slideMaster6.xml"/><Relationship Id="rId54" Type="http://schemas.openxmlformats.org/officeDocument/2006/relationships/slide" Target="slides/slide42.xml"/><Relationship Id="rId13" Type="http://schemas.openxmlformats.org/officeDocument/2006/relationships/slide" Target="slides/slide1.xml"/><Relationship Id="rId57" Type="http://schemas.openxmlformats.org/officeDocument/2006/relationships/slide" Target="slides/slide45.xml"/><Relationship Id="rId12" Type="http://schemas.openxmlformats.org/officeDocument/2006/relationships/notesMaster" Target="notesMasters/notesMaster1.xml"/><Relationship Id="rId56" Type="http://schemas.openxmlformats.org/officeDocument/2006/relationships/slide" Target="slides/slide44.xml"/><Relationship Id="rId15" Type="http://schemas.openxmlformats.org/officeDocument/2006/relationships/slide" Target="slides/slide3.xml"/><Relationship Id="rId59" Type="http://schemas.openxmlformats.org/officeDocument/2006/relationships/slide" Target="slides/slide47.xml"/><Relationship Id="rId14" Type="http://schemas.openxmlformats.org/officeDocument/2006/relationships/slide" Target="slides/slide2.xml"/><Relationship Id="rId58" Type="http://schemas.openxmlformats.org/officeDocument/2006/relationships/slide" Target="slides/slide46.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sz="1400">
                <a:solidFill>
                  <a:schemeClr val="dk1"/>
                </a:solidFill>
                <a:latin typeface="Helvetica Neue"/>
                <a:ea typeface="Helvetica Neue"/>
                <a:cs typeface="Helvetica Neue"/>
                <a:sym typeface="Helvetica Neue"/>
              </a:rPr>
              <a:t>Material a ser acessado:</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lang="pt-BR" sz="1400">
                <a:solidFill>
                  <a:schemeClr val="dk1"/>
                </a:solidFill>
                <a:latin typeface="Helvetica Neue"/>
                <a:ea typeface="Helvetica Neue"/>
                <a:cs typeface="Helvetica Neue"/>
                <a:sym typeface="Helvetica Neue"/>
              </a:rPr>
              <a:t>Papel e caneta</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6050cace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6050cace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6050cace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6050cace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Didact Gothic"/>
              <a:buChar char="●"/>
            </a:pPr>
            <a:r>
              <a:rPr lang="pt-BR" sz="1200">
                <a:solidFill>
                  <a:schemeClr val="dk1"/>
                </a:solidFill>
                <a:latin typeface="Didact Gothic"/>
                <a:ea typeface="Didact Gothic"/>
                <a:cs typeface="Didact Gothic"/>
                <a:sym typeface="Didact Gothic"/>
              </a:rPr>
              <a:t>GET: A informação viajará pela barra de endereço após o nome do arquivo.</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0"/>
              </a:spcBef>
              <a:spcAft>
                <a:spcPts val="1100"/>
              </a:spcAft>
              <a:buClr>
                <a:schemeClr val="dk1"/>
              </a:buClr>
              <a:buSzPts val="1200"/>
              <a:buFont typeface="Didact Gothic"/>
              <a:buChar char="●"/>
            </a:pPr>
            <a:r>
              <a:rPr lang="pt-BR" sz="1200">
                <a:solidFill>
                  <a:schemeClr val="dk1"/>
                </a:solidFill>
                <a:latin typeface="Didact Gothic"/>
                <a:ea typeface="Didact Gothic"/>
                <a:cs typeface="Didact Gothic"/>
                <a:sym typeface="Didact Gothic"/>
              </a:rPr>
              <a:t>POST: A informação viajará junto aos cabeçalhos do HTML (será “invisível”).</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Didact Gothic"/>
              <a:buChar char="●"/>
            </a:pPr>
            <a:r>
              <a:rPr lang="pt-BR">
                <a:solidFill>
                  <a:schemeClr val="dk1"/>
                </a:solidFill>
              </a:rPr>
              <a:t>Todos os </a:t>
            </a:r>
            <a:r>
              <a:rPr b="1" lang="pt-BR">
                <a:solidFill>
                  <a:schemeClr val="dk1"/>
                </a:solidFill>
              </a:rPr>
              <a:t>controles de formulário</a:t>
            </a:r>
            <a:r>
              <a:rPr lang="pt-BR">
                <a:solidFill>
                  <a:schemeClr val="dk1"/>
                </a:solidFill>
              </a:rPr>
              <a:t> devem ter um nome, que é indicado com o atributo “name”. Com esse nome, seu valor é posteriormente acessado no arquivo indicado na action. Um controle sem name não é enviado.</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Didact Gothic"/>
              <a:buChar char="●"/>
            </a:pPr>
            <a:r>
              <a:t/>
            </a:r>
            <a:endParaRPr>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Didact Gothic"/>
              <a:buChar char="●"/>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Sugerimos que você o mostre diretamente no editor de texto para que os alunos vejam como o código está sendo escrito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46050cace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46050cace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e2544b43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e2544b43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6050cac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46050cac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Lista de definição engloba uma lista de pares de termos e descrições (&lt;dl&gt;, &lt;dt&gt;, &lt;dd&gt;). Um uso comum para este elemento é para implementar um glossário ou exibir metadados.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10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6" name="Shape 326"/>
        <p:cNvGrpSpPr/>
        <p:nvPr/>
      </p:nvGrpSpPr>
      <p:grpSpPr>
        <a:xfrm>
          <a:off x="0" y="0"/>
          <a:ext cx="0" cy="0"/>
          <a:chOff x="0" y="0"/>
          <a:chExt cx="0" cy="0"/>
        </a:xfrm>
      </p:grpSpPr>
      <p:sp>
        <p:nvSpPr>
          <p:cNvPr id="327" name="Google Shape;327;p10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8" name="Google Shape;328;p10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29" name="Google Shape;329;p10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1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32" name="Shape 332"/>
        <p:cNvGrpSpPr/>
        <p:nvPr/>
      </p:nvGrpSpPr>
      <p:grpSpPr>
        <a:xfrm>
          <a:off x="0" y="0"/>
          <a:ext cx="0" cy="0"/>
          <a:chOff x="0" y="0"/>
          <a:chExt cx="0" cy="0"/>
        </a:xfrm>
      </p:grpSpPr>
      <p:pic>
        <p:nvPicPr>
          <p:cNvPr id="333" name="Google Shape;333;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34" name="Google Shape;334;p11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335" name="Shape 335"/>
        <p:cNvGrpSpPr/>
        <p:nvPr/>
      </p:nvGrpSpPr>
      <p:grpSpPr>
        <a:xfrm>
          <a:off x="0" y="0"/>
          <a:ext cx="0" cy="0"/>
          <a:chOff x="0" y="0"/>
          <a:chExt cx="0" cy="0"/>
        </a:xfrm>
      </p:grpSpPr>
      <p:pic>
        <p:nvPicPr>
          <p:cNvPr id="336" name="Google Shape;336;p1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39" name="Shape 339"/>
        <p:cNvGrpSpPr/>
        <p:nvPr/>
      </p:nvGrpSpPr>
      <p:grpSpPr>
        <a:xfrm>
          <a:off x="0" y="0"/>
          <a:ext cx="0" cy="0"/>
          <a:chOff x="0" y="0"/>
          <a:chExt cx="0" cy="0"/>
        </a:xfrm>
      </p:grpSpPr>
      <p:sp>
        <p:nvSpPr>
          <p:cNvPr id="340" name="Google Shape;340;p1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1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42" name="Shape 342"/>
        <p:cNvGrpSpPr/>
        <p:nvPr/>
      </p:nvGrpSpPr>
      <p:grpSpPr>
        <a:xfrm>
          <a:off x="0" y="0"/>
          <a:ext cx="0" cy="0"/>
          <a:chOff x="0" y="0"/>
          <a:chExt cx="0" cy="0"/>
        </a:xfrm>
      </p:grpSpPr>
      <p:pic>
        <p:nvPicPr>
          <p:cNvPr id="343" name="Google Shape;343;p1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44" name="Shape 344"/>
        <p:cNvGrpSpPr/>
        <p:nvPr/>
      </p:nvGrpSpPr>
      <p:grpSpPr>
        <a:xfrm>
          <a:off x="0" y="0"/>
          <a:ext cx="0" cy="0"/>
          <a:chOff x="0" y="0"/>
          <a:chExt cx="0" cy="0"/>
        </a:xfrm>
      </p:grpSpPr>
      <p:pic>
        <p:nvPicPr>
          <p:cNvPr id="345" name="Google Shape;345;p1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46" name="Shape 346"/>
        <p:cNvGrpSpPr/>
        <p:nvPr/>
      </p:nvGrpSpPr>
      <p:grpSpPr>
        <a:xfrm>
          <a:off x="0" y="0"/>
          <a:ext cx="0" cy="0"/>
          <a:chOff x="0" y="0"/>
          <a:chExt cx="0" cy="0"/>
        </a:xfrm>
      </p:grpSpPr>
      <p:pic>
        <p:nvPicPr>
          <p:cNvPr id="347" name="Google Shape;347;p1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8" name="Shape 348"/>
        <p:cNvGrpSpPr/>
        <p:nvPr/>
      </p:nvGrpSpPr>
      <p:grpSpPr>
        <a:xfrm>
          <a:off x="0" y="0"/>
          <a:ext cx="0" cy="0"/>
          <a:chOff x="0" y="0"/>
          <a:chExt cx="0" cy="0"/>
        </a:xfrm>
      </p:grpSpPr>
      <p:pic>
        <p:nvPicPr>
          <p:cNvPr id="349" name="Google Shape;349;p1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350" name="Shape 350"/>
        <p:cNvGrpSpPr/>
        <p:nvPr/>
      </p:nvGrpSpPr>
      <p:grpSpPr>
        <a:xfrm>
          <a:off x="0" y="0"/>
          <a:ext cx="0" cy="0"/>
          <a:chOff x="0" y="0"/>
          <a:chExt cx="0" cy="0"/>
        </a:xfrm>
      </p:grpSpPr>
      <p:pic>
        <p:nvPicPr>
          <p:cNvPr id="351" name="Google Shape;351;p11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1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1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355" name="Shape 355"/>
        <p:cNvGrpSpPr/>
        <p:nvPr/>
      </p:nvGrpSpPr>
      <p:grpSpPr>
        <a:xfrm>
          <a:off x="0" y="0"/>
          <a:ext cx="0" cy="0"/>
          <a:chOff x="0" y="0"/>
          <a:chExt cx="0" cy="0"/>
        </a:xfrm>
      </p:grpSpPr>
      <p:pic>
        <p:nvPicPr>
          <p:cNvPr id="356" name="Google Shape;356;p1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57" name="Shape 357"/>
        <p:cNvGrpSpPr/>
        <p:nvPr/>
      </p:nvGrpSpPr>
      <p:grpSpPr>
        <a:xfrm>
          <a:off x="0" y="0"/>
          <a:ext cx="0" cy="0"/>
          <a:chOff x="0" y="0"/>
          <a:chExt cx="0" cy="0"/>
        </a:xfrm>
      </p:grpSpPr>
      <p:pic>
        <p:nvPicPr>
          <p:cNvPr id="358" name="Google Shape;358;p1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359" name="Shape 359"/>
        <p:cNvGrpSpPr/>
        <p:nvPr/>
      </p:nvGrpSpPr>
      <p:grpSpPr>
        <a:xfrm>
          <a:off x="0" y="0"/>
          <a:ext cx="0" cy="0"/>
          <a:chOff x="0" y="0"/>
          <a:chExt cx="0" cy="0"/>
        </a:xfrm>
      </p:grpSpPr>
      <p:pic>
        <p:nvPicPr>
          <p:cNvPr id="360" name="Google Shape;360;p1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7" name="Google Shape;4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3" name="Google Shape;5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6" name="Google Shape;5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9" name="Google Shape;69;p20"/>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 name="Google Shape;72;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7" name="Google Shape;7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 name="Google Shape;8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2" name="Google Shape;9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5" name="Google Shape;9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9" name="Google Shape;99;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0" name="Google Shape;100;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1" name="Google Shape;10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4" name="Google Shape;10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7" name="Google Shape;107;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8" name="Google Shape;10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1" name="Shape 111"/>
        <p:cNvGrpSpPr/>
        <p:nvPr/>
      </p:nvGrpSpPr>
      <p:grpSpPr>
        <a:xfrm>
          <a:off x="0" y="0"/>
          <a:ext cx="0" cy="0"/>
          <a:chOff x="0" y="0"/>
          <a:chExt cx="0" cy="0"/>
        </a:xfrm>
      </p:grpSpPr>
      <p:sp>
        <p:nvSpPr>
          <p:cNvPr id="112" name="Google Shape;112;p32"/>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 name="Google Shape;113;p32"/>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116" name="Shape 116"/>
        <p:cNvGrpSpPr/>
        <p:nvPr/>
      </p:nvGrpSpPr>
      <p:grpSpPr>
        <a:xfrm>
          <a:off x="0" y="0"/>
          <a:ext cx="0" cy="0"/>
          <a:chOff x="0" y="0"/>
          <a:chExt cx="0" cy="0"/>
        </a:xfrm>
      </p:grpSpPr>
      <p:pic>
        <p:nvPicPr>
          <p:cNvPr id="117" name="Google Shape;117;p3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118" name="Shape 118"/>
        <p:cNvGrpSpPr/>
        <p:nvPr/>
      </p:nvGrpSpPr>
      <p:grpSpPr>
        <a:xfrm>
          <a:off x="0" y="0"/>
          <a:ext cx="0" cy="0"/>
          <a:chOff x="0" y="0"/>
          <a:chExt cx="0" cy="0"/>
        </a:xfrm>
      </p:grpSpPr>
      <p:pic>
        <p:nvPicPr>
          <p:cNvPr id="119" name="Google Shape;119;p3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4">
    <p:spTree>
      <p:nvGrpSpPr>
        <p:cNvPr id="120" name="Shape 120"/>
        <p:cNvGrpSpPr/>
        <p:nvPr/>
      </p:nvGrpSpPr>
      <p:grpSpPr>
        <a:xfrm>
          <a:off x="0" y="0"/>
          <a:ext cx="0" cy="0"/>
          <a:chOff x="0" y="0"/>
          <a:chExt cx="0" cy="0"/>
        </a:xfrm>
      </p:grpSpPr>
      <p:pic>
        <p:nvPicPr>
          <p:cNvPr id="121" name="Google Shape;121;p3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3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4" name="Shape 124"/>
        <p:cNvGrpSpPr/>
        <p:nvPr/>
      </p:nvGrpSpPr>
      <p:grpSpPr>
        <a:xfrm>
          <a:off x="0" y="0"/>
          <a:ext cx="0" cy="0"/>
          <a:chOff x="0" y="0"/>
          <a:chExt cx="0" cy="0"/>
        </a:xfrm>
      </p:grpSpPr>
      <p:pic>
        <p:nvPicPr>
          <p:cNvPr id="125" name="Google Shape;125;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id="127" name="Google Shape;127;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4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4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7" name="Shape 137"/>
        <p:cNvGrpSpPr/>
        <p:nvPr/>
      </p:nvGrpSpPr>
      <p:grpSpPr>
        <a:xfrm>
          <a:off x="0" y="0"/>
          <a:ext cx="0" cy="0"/>
          <a:chOff x="0" y="0"/>
          <a:chExt cx="0" cy="0"/>
        </a:xfrm>
      </p:grpSpPr>
      <p:pic>
        <p:nvPicPr>
          <p:cNvPr id="138" name="Google Shape;138;p4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39" name="Shape 139"/>
        <p:cNvGrpSpPr/>
        <p:nvPr/>
      </p:nvGrpSpPr>
      <p:grpSpPr>
        <a:xfrm>
          <a:off x="0" y="0"/>
          <a:ext cx="0" cy="0"/>
          <a:chOff x="0" y="0"/>
          <a:chExt cx="0" cy="0"/>
        </a:xfrm>
      </p:grpSpPr>
      <p:sp>
        <p:nvSpPr>
          <p:cNvPr id="140" name="Google Shape;140;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1" name="Google Shape;141;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42" name="Google Shape;142;p4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id="144" name="Google Shape;144;p4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4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47" name="Google Shape;147;p46"/>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id="151" name="Google Shape;151;p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5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2" name="Shape 162"/>
        <p:cNvGrpSpPr/>
        <p:nvPr/>
      </p:nvGrpSpPr>
      <p:grpSpPr>
        <a:xfrm>
          <a:off x="0" y="0"/>
          <a:ext cx="0" cy="0"/>
          <a:chOff x="0" y="0"/>
          <a:chExt cx="0" cy="0"/>
        </a:xfrm>
      </p:grpSpPr>
      <p:sp>
        <p:nvSpPr>
          <p:cNvPr id="163" name="Google Shape;16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4" name="Google Shape;164;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5" name="Google Shape;16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66" name="Shape 166"/>
        <p:cNvGrpSpPr/>
        <p:nvPr/>
      </p:nvGrpSpPr>
      <p:grpSpPr>
        <a:xfrm>
          <a:off x="0" y="0"/>
          <a:ext cx="0" cy="0"/>
          <a:chOff x="0" y="0"/>
          <a:chExt cx="0" cy="0"/>
        </a:xfrm>
      </p:grpSpPr>
      <p:sp>
        <p:nvSpPr>
          <p:cNvPr id="167" name="Google Shape;167;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8" name="Google Shape;168;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69" name="Google Shape;169;p5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id="171" name="Google Shape;171;p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2" name="Shape 172"/>
        <p:cNvGrpSpPr/>
        <p:nvPr/>
      </p:nvGrpSpPr>
      <p:grpSpPr>
        <a:xfrm>
          <a:off x="0" y="0"/>
          <a:ext cx="0" cy="0"/>
          <a:chOff x="0" y="0"/>
          <a:chExt cx="0" cy="0"/>
        </a:xfrm>
      </p:grpSpPr>
      <p:pic>
        <p:nvPicPr>
          <p:cNvPr id="173" name="Google Shape;173;p5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5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1" name="Shape 181"/>
        <p:cNvGrpSpPr/>
        <p:nvPr/>
      </p:nvGrpSpPr>
      <p:grpSpPr>
        <a:xfrm>
          <a:off x="0" y="0"/>
          <a:ext cx="0" cy="0"/>
          <a:chOff x="0" y="0"/>
          <a:chExt cx="0" cy="0"/>
        </a:xfrm>
      </p:grpSpPr>
      <p:pic>
        <p:nvPicPr>
          <p:cNvPr id="182" name="Google Shape;182;p6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85" name="Shape 185"/>
        <p:cNvGrpSpPr/>
        <p:nvPr/>
      </p:nvGrpSpPr>
      <p:grpSpPr>
        <a:xfrm>
          <a:off x="0" y="0"/>
          <a:ext cx="0" cy="0"/>
          <a:chOff x="0" y="0"/>
          <a:chExt cx="0" cy="0"/>
        </a:xfrm>
      </p:grpSpPr>
      <p:pic>
        <p:nvPicPr>
          <p:cNvPr id="186" name="Google Shape;186;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 name="Shape 189"/>
        <p:cNvGrpSpPr/>
        <p:nvPr/>
      </p:nvGrpSpPr>
      <p:grpSpPr>
        <a:xfrm>
          <a:off x="0" y="0"/>
          <a:ext cx="0" cy="0"/>
          <a:chOff x="0" y="0"/>
          <a:chExt cx="0" cy="0"/>
        </a:xfrm>
      </p:grpSpPr>
      <p:sp>
        <p:nvSpPr>
          <p:cNvPr id="190" name="Google Shape;19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5" name="Shape 195"/>
        <p:cNvGrpSpPr/>
        <p:nvPr/>
      </p:nvGrpSpPr>
      <p:grpSpPr>
        <a:xfrm>
          <a:off x="0" y="0"/>
          <a:ext cx="0" cy="0"/>
          <a:chOff x="0" y="0"/>
          <a:chExt cx="0" cy="0"/>
        </a:xfrm>
      </p:grpSpPr>
      <p:pic>
        <p:nvPicPr>
          <p:cNvPr id="196" name="Google Shape;196;p6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7" name="Shape 197"/>
        <p:cNvGrpSpPr/>
        <p:nvPr/>
      </p:nvGrpSpPr>
      <p:grpSpPr>
        <a:xfrm>
          <a:off x="0" y="0"/>
          <a:ext cx="0" cy="0"/>
          <a:chOff x="0" y="0"/>
          <a:chExt cx="0" cy="0"/>
        </a:xfrm>
      </p:grpSpPr>
      <p:sp>
        <p:nvSpPr>
          <p:cNvPr id="198" name="Google Shape;198;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9" name="Google Shape;199;p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0" name="Google Shape;20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1" name="Shape 201"/>
        <p:cNvGrpSpPr/>
        <p:nvPr/>
      </p:nvGrpSpPr>
      <p:grpSpPr>
        <a:xfrm>
          <a:off x="0" y="0"/>
          <a:ext cx="0" cy="0"/>
          <a:chOff x="0" y="0"/>
          <a:chExt cx="0" cy="0"/>
        </a:xfrm>
      </p:grpSpPr>
      <p:sp>
        <p:nvSpPr>
          <p:cNvPr id="202" name="Google Shape;202;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3" name="Google Shape;203;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4" name="Google Shape;20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5" name="Shape 205"/>
        <p:cNvGrpSpPr/>
        <p:nvPr/>
      </p:nvGrpSpPr>
      <p:grpSpPr>
        <a:xfrm>
          <a:off x="0" y="0"/>
          <a:ext cx="0" cy="0"/>
          <a:chOff x="0" y="0"/>
          <a:chExt cx="0" cy="0"/>
        </a:xfrm>
      </p:grpSpPr>
      <p:sp>
        <p:nvSpPr>
          <p:cNvPr id="206" name="Google Shape;206;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7" name="Google Shape;20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 name="Shape 208"/>
        <p:cNvGrpSpPr/>
        <p:nvPr/>
      </p:nvGrpSpPr>
      <p:grpSpPr>
        <a:xfrm>
          <a:off x="0" y="0"/>
          <a:ext cx="0" cy="0"/>
          <a:chOff x="0" y="0"/>
          <a:chExt cx="0" cy="0"/>
        </a:xfrm>
      </p:grpSpPr>
      <p:sp>
        <p:nvSpPr>
          <p:cNvPr id="209" name="Google Shape;20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0" name="Google Shape;210;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1" name="Google Shape;211;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2" name="Google Shape;212;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 name="Shape 213"/>
        <p:cNvGrpSpPr/>
        <p:nvPr/>
      </p:nvGrpSpPr>
      <p:grpSpPr>
        <a:xfrm>
          <a:off x="0" y="0"/>
          <a:ext cx="0" cy="0"/>
          <a:chOff x="0" y="0"/>
          <a:chExt cx="0" cy="0"/>
        </a:xfrm>
      </p:grpSpPr>
      <p:sp>
        <p:nvSpPr>
          <p:cNvPr id="214" name="Google Shape;21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6" name="Shape 216"/>
        <p:cNvGrpSpPr/>
        <p:nvPr/>
      </p:nvGrpSpPr>
      <p:grpSpPr>
        <a:xfrm>
          <a:off x="0" y="0"/>
          <a:ext cx="0" cy="0"/>
          <a:chOff x="0" y="0"/>
          <a:chExt cx="0" cy="0"/>
        </a:xfrm>
      </p:grpSpPr>
      <p:sp>
        <p:nvSpPr>
          <p:cNvPr id="217" name="Google Shape;217;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8" name="Google Shape;218;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9" name="Google Shape;219;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0" name="Shape 220"/>
        <p:cNvGrpSpPr/>
        <p:nvPr/>
      </p:nvGrpSpPr>
      <p:grpSpPr>
        <a:xfrm>
          <a:off x="0" y="0"/>
          <a:ext cx="0" cy="0"/>
          <a:chOff x="0" y="0"/>
          <a:chExt cx="0" cy="0"/>
        </a:xfrm>
      </p:grpSpPr>
      <p:sp>
        <p:nvSpPr>
          <p:cNvPr id="221" name="Google Shape;221;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2" name="Google Shape;222;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3" name="Shape 223"/>
        <p:cNvGrpSpPr/>
        <p:nvPr/>
      </p:nvGrpSpPr>
      <p:grpSpPr>
        <a:xfrm>
          <a:off x="0" y="0"/>
          <a:ext cx="0" cy="0"/>
          <a:chOff x="0" y="0"/>
          <a:chExt cx="0" cy="0"/>
        </a:xfrm>
      </p:grpSpPr>
      <p:sp>
        <p:nvSpPr>
          <p:cNvPr id="224" name="Google Shape;224;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6" name="Google Shape;226;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7" name="Google Shape;227;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8" name="Google Shape;228;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9" name="Shape 229"/>
        <p:cNvGrpSpPr/>
        <p:nvPr/>
      </p:nvGrpSpPr>
      <p:grpSpPr>
        <a:xfrm>
          <a:off x="0" y="0"/>
          <a:ext cx="0" cy="0"/>
          <a:chOff x="0" y="0"/>
          <a:chExt cx="0" cy="0"/>
        </a:xfrm>
      </p:grpSpPr>
      <p:sp>
        <p:nvSpPr>
          <p:cNvPr id="230" name="Google Shape;230;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31" name="Google Shape;23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2" name="Shape 232"/>
        <p:cNvGrpSpPr/>
        <p:nvPr/>
      </p:nvGrpSpPr>
      <p:grpSpPr>
        <a:xfrm>
          <a:off x="0" y="0"/>
          <a:ext cx="0" cy="0"/>
          <a:chOff x="0" y="0"/>
          <a:chExt cx="0" cy="0"/>
        </a:xfrm>
      </p:grpSpPr>
      <p:sp>
        <p:nvSpPr>
          <p:cNvPr id="233" name="Google Shape;233;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4" name="Google Shape;234;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35" name="Google Shape;23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 name="Shape 236"/>
        <p:cNvGrpSpPr/>
        <p:nvPr/>
      </p:nvGrpSpPr>
      <p:grpSpPr>
        <a:xfrm>
          <a:off x="0" y="0"/>
          <a:ext cx="0" cy="0"/>
          <a:chOff x="0" y="0"/>
          <a:chExt cx="0" cy="0"/>
        </a:xfrm>
      </p:grpSpPr>
      <p:sp>
        <p:nvSpPr>
          <p:cNvPr id="237" name="Google Shape;23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8" name="Shape 238"/>
        <p:cNvGrpSpPr/>
        <p:nvPr/>
      </p:nvGrpSpPr>
      <p:grpSpPr>
        <a:xfrm>
          <a:off x="0" y="0"/>
          <a:ext cx="0" cy="0"/>
          <a:chOff x="0" y="0"/>
          <a:chExt cx="0" cy="0"/>
        </a:xfrm>
      </p:grpSpPr>
      <p:pic>
        <p:nvPicPr>
          <p:cNvPr id="239" name="Google Shape;239;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8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8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0" name="Shape 250"/>
        <p:cNvGrpSpPr/>
        <p:nvPr/>
      </p:nvGrpSpPr>
      <p:grpSpPr>
        <a:xfrm>
          <a:off x="0" y="0"/>
          <a:ext cx="0" cy="0"/>
          <a:chOff x="0" y="0"/>
          <a:chExt cx="0" cy="0"/>
        </a:xfrm>
      </p:grpSpPr>
      <p:sp>
        <p:nvSpPr>
          <p:cNvPr id="251" name="Google Shape;251;p8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3" name="Google Shape;253;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 name="Google Shape;25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7" name="Shape 257"/>
        <p:cNvGrpSpPr/>
        <p:nvPr/>
      </p:nvGrpSpPr>
      <p:grpSpPr>
        <a:xfrm>
          <a:off x="0" y="0"/>
          <a:ext cx="0" cy="0"/>
          <a:chOff x="0" y="0"/>
          <a:chExt cx="0" cy="0"/>
        </a:xfrm>
      </p:grpSpPr>
      <p:sp>
        <p:nvSpPr>
          <p:cNvPr id="258" name="Google Shape;258;p8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0" name="Google Shape;260;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1" name="Shape 261"/>
        <p:cNvGrpSpPr/>
        <p:nvPr/>
      </p:nvGrpSpPr>
      <p:grpSpPr>
        <a:xfrm>
          <a:off x="0" y="0"/>
          <a:ext cx="0" cy="0"/>
          <a:chOff x="0" y="0"/>
          <a:chExt cx="0" cy="0"/>
        </a:xfrm>
      </p:grpSpPr>
      <p:sp>
        <p:nvSpPr>
          <p:cNvPr id="262" name="Google Shape;262;p8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3" name="Google Shape;263;p8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4" name="Google Shape;264;p8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5" name="Google Shape;26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p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9" name="Shape 269"/>
        <p:cNvGrpSpPr/>
        <p:nvPr/>
      </p:nvGrpSpPr>
      <p:grpSpPr>
        <a:xfrm>
          <a:off x="0" y="0"/>
          <a:ext cx="0" cy="0"/>
          <a:chOff x="0" y="0"/>
          <a:chExt cx="0" cy="0"/>
        </a:xfrm>
      </p:grpSpPr>
      <p:sp>
        <p:nvSpPr>
          <p:cNvPr id="270" name="Google Shape;270;p8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1" name="Google Shape;271;p8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2" name="Google Shape;27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3" name="Shape 273"/>
        <p:cNvGrpSpPr/>
        <p:nvPr/>
      </p:nvGrpSpPr>
      <p:grpSpPr>
        <a:xfrm>
          <a:off x="0" y="0"/>
          <a:ext cx="0" cy="0"/>
          <a:chOff x="0" y="0"/>
          <a:chExt cx="0" cy="0"/>
        </a:xfrm>
      </p:grpSpPr>
      <p:sp>
        <p:nvSpPr>
          <p:cNvPr id="274" name="Google Shape;274;p8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5" name="Google Shape;275;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6" name="Shape 276"/>
        <p:cNvGrpSpPr/>
        <p:nvPr/>
      </p:nvGrpSpPr>
      <p:grpSpPr>
        <a:xfrm>
          <a:off x="0" y="0"/>
          <a:ext cx="0" cy="0"/>
          <a:chOff x="0" y="0"/>
          <a:chExt cx="0" cy="0"/>
        </a:xfrm>
      </p:grpSpPr>
      <p:sp>
        <p:nvSpPr>
          <p:cNvPr id="277" name="Google Shape;277;p9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9" name="Google Shape;279;p9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0" name="Google Shape;280;p9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1" name="Google Shape;281;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sp>
        <p:nvSpPr>
          <p:cNvPr id="283" name="Google Shape;283;p9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84" name="Google Shape;284;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5" name="Shape 285"/>
        <p:cNvGrpSpPr/>
        <p:nvPr/>
      </p:nvGrpSpPr>
      <p:grpSpPr>
        <a:xfrm>
          <a:off x="0" y="0"/>
          <a:ext cx="0" cy="0"/>
          <a:chOff x="0" y="0"/>
          <a:chExt cx="0" cy="0"/>
        </a:xfrm>
      </p:grpSpPr>
      <p:sp>
        <p:nvSpPr>
          <p:cNvPr id="286" name="Google Shape;286;p9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7" name="Google Shape;287;p9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88" name="Google Shape;288;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
        <p:nvSpPr>
          <p:cNvPr id="290" name="Google Shape;290;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91" name="Shape 291"/>
        <p:cNvGrpSpPr/>
        <p:nvPr/>
      </p:nvGrpSpPr>
      <p:grpSpPr>
        <a:xfrm>
          <a:off x="0" y="0"/>
          <a:ext cx="0" cy="0"/>
          <a:chOff x="0" y="0"/>
          <a:chExt cx="0" cy="0"/>
        </a:xfrm>
      </p:grpSpPr>
      <p:pic>
        <p:nvPicPr>
          <p:cNvPr id="292" name="Google Shape;292;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93" name="Shape 293"/>
        <p:cNvGrpSpPr/>
        <p:nvPr/>
      </p:nvGrpSpPr>
      <p:grpSpPr>
        <a:xfrm>
          <a:off x="0" y="0"/>
          <a:ext cx="0" cy="0"/>
          <a:chOff x="0" y="0"/>
          <a:chExt cx="0" cy="0"/>
        </a:xfrm>
      </p:grpSpPr>
      <p:pic>
        <p:nvPicPr>
          <p:cNvPr id="294" name="Google Shape;294;p9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95" name="Shape 295"/>
        <p:cNvGrpSpPr/>
        <p:nvPr/>
      </p:nvGrpSpPr>
      <p:grpSpPr>
        <a:xfrm>
          <a:off x="0" y="0"/>
          <a:ext cx="0" cy="0"/>
          <a:chOff x="0" y="0"/>
          <a:chExt cx="0" cy="0"/>
        </a:xfrm>
      </p:grpSpPr>
      <p:pic>
        <p:nvPicPr>
          <p:cNvPr id="296" name="Google Shape;296;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97" name="Shape 297"/>
        <p:cNvGrpSpPr/>
        <p:nvPr/>
      </p:nvGrpSpPr>
      <p:grpSpPr>
        <a:xfrm>
          <a:off x="0" y="0"/>
          <a:ext cx="0" cy="0"/>
          <a:chOff x="0" y="0"/>
          <a:chExt cx="0" cy="0"/>
        </a:xfrm>
      </p:grpSpPr>
      <p:pic>
        <p:nvPicPr>
          <p:cNvPr id="298" name="Google Shape;298;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299" name="Shape 299"/>
        <p:cNvGrpSpPr/>
        <p:nvPr/>
      </p:nvGrpSpPr>
      <p:grpSpPr>
        <a:xfrm>
          <a:off x="0" y="0"/>
          <a:ext cx="0" cy="0"/>
          <a:chOff x="0" y="0"/>
          <a:chExt cx="0" cy="0"/>
        </a:xfrm>
      </p:grpSpPr>
      <p:pic>
        <p:nvPicPr>
          <p:cNvPr id="300" name="Google Shape;300;p9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01" name="Shape 301"/>
        <p:cNvGrpSpPr/>
        <p:nvPr/>
      </p:nvGrpSpPr>
      <p:grpSpPr>
        <a:xfrm>
          <a:off x="0" y="0"/>
          <a:ext cx="0" cy="0"/>
          <a:chOff x="0" y="0"/>
          <a:chExt cx="0" cy="0"/>
        </a:xfrm>
      </p:grpSpPr>
      <p:pic>
        <p:nvPicPr>
          <p:cNvPr id="302" name="Google Shape;302;p9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10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06" name="Shape 306"/>
        <p:cNvGrpSpPr/>
        <p:nvPr/>
      </p:nvGrpSpPr>
      <p:grpSpPr>
        <a:xfrm>
          <a:off x="0" y="0"/>
          <a:ext cx="0" cy="0"/>
          <a:chOff x="0" y="0"/>
          <a:chExt cx="0" cy="0"/>
        </a:xfrm>
      </p:grpSpPr>
      <p:pic>
        <p:nvPicPr>
          <p:cNvPr id="307" name="Google Shape;307;p10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308" name="Shape 308"/>
        <p:cNvGrpSpPr/>
        <p:nvPr/>
      </p:nvGrpSpPr>
      <p:grpSpPr>
        <a:xfrm>
          <a:off x="0" y="0"/>
          <a:ext cx="0" cy="0"/>
          <a:chOff x="0" y="0"/>
          <a:chExt cx="0" cy="0"/>
        </a:xfrm>
      </p:grpSpPr>
      <p:pic>
        <p:nvPicPr>
          <p:cNvPr id="309" name="Google Shape;309;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310" name="Shape 310"/>
        <p:cNvGrpSpPr/>
        <p:nvPr/>
      </p:nvGrpSpPr>
      <p:grpSpPr>
        <a:xfrm>
          <a:off x="0" y="0"/>
          <a:ext cx="0" cy="0"/>
          <a:chOff x="0" y="0"/>
          <a:chExt cx="0" cy="0"/>
        </a:xfrm>
      </p:grpSpPr>
      <p:pic>
        <p:nvPicPr>
          <p:cNvPr id="311" name="Google Shape;311;p10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1">
    <p:bg>
      <p:bgPr>
        <a:blipFill>
          <a:blip r:embed="rId2">
            <a:alphaModFix/>
          </a:blip>
          <a:stretch>
            <a:fillRect/>
          </a:stretch>
        </a:blipFill>
      </p:bgPr>
    </p:bg>
    <p:spTree>
      <p:nvGrpSpPr>
        <p:cNvPr id="312" name="Shape 312"/>
        <p:cNvGrpSpPr/>
        <p:nvPr/>
      </p:nvGrpSpPr>
      <p:grpSpPr>
        <a:xfrm>
          <a:off x="0" y="0"/>
          <a:ext cx="0" cy="0"/>
          <a:chOff x="0" y="0"/>
          <a:chExt cx="0" cy="0"/>
        </a:xfrm>
      </p:grpSpPr>
      <p:pic>
        <p:nvPicPr>
          <p:cNvPr id="313" name="Google Shape;313;p10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10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theme" Target="../theme/theme6.xml"/><Relationship Id="rId14" Type="http://schemas.openxmlformats.org/officeDocument/2006/relationships/slideLayout" Target="../slideLayouts/slideLayout6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theme" Target="../theme/theme8.xml"/><Relationship Id="rId16" Type="http://schemas.openxmlformats.org/officeDocument/2006/relationships/slideLayout" Target="../slideLayouts/slideLayout76.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26" Type="http://schemas.openxmlformats.org/officeDocument/2006/relationships/theme" Target="../theme/theme2.xml"/><Relationship Id="rId25" Type="http://schemas.openxmlformats.org/officeDocument/2006/relationships/slideLayout" Target="../slideLayouts/slideLayout101.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5" name="Google Shape;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6" name="Google Shape;6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 name="Shape 128"/>
        <p:cNvGrpSpPr/>
        <p:nvPr/>
      </p:nvGrpSpPr>
      <p:grpSpPr>
        <a:xfrm>
          <a:off x="0" y="0"/>
          <a:ext cx="0" cy="0"/>
          <a:chOff x="0" y="0"/>
          <a:chExt cx="0" cy="0"/>
        </a:xfrm>
      </p:grpSpPr>
      <p:sp>
        <p:nvSpPr>
          <p:cNvPr id="129" name="Google Shape;1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0" name="Google Shape;13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1" name="Google Shape;1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4" name="Shape 154"/>
        <p:cNvGrpSpPr/>
        <p:nvPr/>
      </p:nvGrpSpPr>
      <p:grpSpPr>
        <a:xfrm>
          <a:off x="0" y="0"/>
          <a:ext cx="0" cy="0"/>
          <a:chOff x="0" y="0"/>
          <a:chExt cx="0" cy="0"/>
        </a:xfrm>
      </p:grpSpPr>
      <p:sp>
        <p:nvSpPr>
          <p:cNvPr id="155" name="Google Shape;15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6" name="Google Shape;15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7" name="Google Shape;15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3" name="Google Shape;19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4" name="Google Shape;19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6" name="Shape 246"/>
        <p:cNvGrpSpPr/>
        <p:nvPr/>
      </p:nvGrpSpPr>
      <p:grpSpPr>
        <a:xfrm>
          <a:off x="0" y="0"/>
          <a:ext cx="0" cy="0"/>
          <a:chOff x="0" y="0"/>
          <a:chExt cx="0" cy="0"/>
        </a:xfrm>
      </p:grpSpPr>
      <p:sp>
        <p:nvSpPr>
          <p:cNvPr id="247" name="Google Shape;247;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8" name="Google Shape;248;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49" name="Google Shape;24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2" name="Shape 322"/>
        <p:cNvGrpSpPr/>
        <p:nvPr/>
      </p:nvGrpSpPr>
      <p:grpSpPr>
        <a:xfrm>
          <a:off x="0" y="0"/>
          <a:ext cx="0" cy="0"/>
          <a:chOff x="0" y="0"/>
          <a:chExt cx="0" cy="0"/>
        </a:xfrm>
      </p:grpSpPr>
      <p:sp>
        <p:nvSpPr>
          <p:cNvPr id="323" name="Google Shape;323;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4" name="Google Shape;324;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25" name="Google Shape;325;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0.png"/><Relationship Id="rId4" Type="http://schemas.openxmlformats.org/officeDocument/2006/relationships/image" Target="../media/image58.png"/><Relationship Id="rId5" Type="http://schemas.openxmlformats.org/officeDocument/2006/relationships/image" Target="../media/image79.png"/><Relationship Id="rId6" Type="http://schemas.openxmlformats.org/officeDocument/2006/relationships/image" Target="../media/image5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10.png"/><Relationship Id="rId5"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10.png"/><Relationship Id="rId5"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developer.mozilla.org/pt-BR/docs/Learn/Forms/Sending_and_retrieving_form_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10.png"/><Relationship Id="rId5"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youtube.com/watch?v=aa5TJ9OrbO8" TargetMode="External"/><Relationship Id="rId4" Type="http://schemas.openxmlformats.org/officeDocument/2006/relationships/image" Target="../media/image8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youtube.com/watch?v=48lBrNMxjUQ" TargetMode="External"/><Relationship Id="rId4" Type="http://schemas.openxmlformats.org/officeDocument/2006/relationships/image" Target="../media/image8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 Id="rId3"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9.xml"/><Relationship Id="rId3"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8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hyperlink" Target="https://developer.mozilla.org/pt-BR/docs/Web/HTML/Elemen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24"/>
          <p:cNvSpPr txBox="1"/>
          <p:nvPr/>
        </p:nvSpPr>
        <p:spPr>
          <a:xfrm>
            <a:off x="167425" y="1691550"/>
            <a:ext cx="5012100" cy="91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300" u="none" cap="none" strike="noStrike">
                <a:solidFill>
                  <a:srgbClr val="EAFF6A"/>
                </a:solidFill>
                <a:latin typeface="DM Sans"/>
                <a:ea typeface="DM Sans"/>
                <a:cs typeface="DM Sans"/>
                <a:sym typeface="DM Sans"/>
              </a:rPr>
              <a:t>Boas-vindas!</a:t>
            </a:r>
            <a:endParaRPr b="1" i="0" sz="5300" u="none" cap="none" strike="noStrike">
              <a:solidFill>
                <a:srgbClr val="EAFF6A"/>
              </a:solidFill>
              <a:latin typeface="DM Sans"/>
              <a:ea typeface="DM Sans"/>
              <a:cs typeface="DM Sans"/>
              <a:sym typeface="DM Sans"/>
            </a:endParaRPr>
          </a:p>
        </p:txBody>
      </p:sp>
      <p:sp>
        <p:nvSpPr>
          <p:cNvPr id="366" name="Google Shape;366;p124"/>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367" name="Google Shape;367;p124"/>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368" name="Google Shape;368;p124"/>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369" name="Google Shape;369;p124"/>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24"/>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24"/>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24"/>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373" name="Google Shape;373;p124"/>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sp>
        <p:nvSpPr>
          <p:cNvPr id="374" name="Google Shape;374;p124"/>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pic>
        <p:nvPicPr>
          <p:cNvPr id="375" name="Google Shape;375;p124"/>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376" name="Google Shape;376;p124"/>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377" name="Google Shape;377;p124"/>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33"/>
          <p:cNvSpPr/>
          <p:nvPr/>
        </p:nvSpPr>
        <p:spPr>
          <a:xfrm>
            <a:off x="412900" y="1343800"/>
            <a:ext cx="3131700" cy="19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33"/>
          <p:cNvSpPr/>
          <p:nvPr/>
        </p:nvSpPr>
        <p:spPr>
          <a:xfrm>
            <a:off x="412900" y="755250"/>
            <a:ext cx="2930700" cy="19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33"/>
          <p:cNvSpPr txBox="1"/>
          <p:nvPr/>
        </p:nvSpPr>
        <p:spPr>
          <a:xfrm>
            <a:off x="306150" y="1918650"/>
            <a:ext cx="6647700" cy="31371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0"/>
              </a:spcBef>
              <a:spcAft>
                <a:spcPts val="0"/>
              </a:spcAft>
              <a:buClr>
                <a:schemeClr val="dk1"/>
              </a:buClr>
              <a:buSzPts val="1350"/>
              <a:buFont typeface="Arial"/>
              <a:buChar char="✓"/>
            </a:pPr>
            <a:r>
              <a:rPr b="0" i="0" lang="pt-BR" sz="1350" u="none" cap="none" strike="noStrike">
                <a:solidFill>
                  <a:schemeClr val="dk1"/>
                </a:solidFill>
                <a:latin typeface="DM Sans"/>
                <a:ea typeface="DM Sans"/>
                <a:cs typeface="DM Sans"/>
                <a:sym typeface="DM Sans"/>
              </a:rPr>
              <a:t>As </a:t>
            </a:r>
            <a:r>
              <a:rPr b="1" i="0" lang="pt-BR" sz="1350" u="none" cap="none" strike="noStrike">
                <a:solidFill>
                  <a:schemeClr val="dk1"/>
                </a:solidFill>
                <a:highlight>
                  <a:srgbClr val="EAFF6A"/>
                </a:highlight>
                <a:latin typeface="DM Sans"/>
                <a:ea typeface="DM Sans"/>
                <a:cs typeface="DM Sans"/>
                <a:sym typeface="DM Sans"/>
              </a:rPr>
              <a:t>listas numéricas</a:t>
            </a:r>
            <a:r>
              <a:rPr b="0" i="0" lang="pt-BR" sz="1350" u="none" cap="none" strike="noStrike">
                <a:solidFill>
                  <a:schemeClr val="dk1"/>
                </a:solidFill>
                <a:latin typeface="DM Sans"/>
                <a:ea typeface="DM Sans"/>
                <a:cs typeface="DM Sans"/>
                <a:sym typeface="DM Sans"/>
              </a:rPr>
              <a:t> estabelecem uma ordem na leitura de seus itens.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Arial"/>
              <a:buChar char="✓"/>
            </a:pPr>
            <a:r>
              <a:rPr b="0" i="0" lang="pt-BR" sz="1350" u="none" cap="none" strike="noStrike">
                <a:solidFill>
                  <a:schemeClr val="dk1"/>
                </a:solidFill>
                <a:latin typeface="DM Sans"/>
                <a:ea typeface="DM Sans"/>
                <a:cs typeface="DM Sans"/>
                <a:sym typeface="DM Sans"/>
              </a:rPr>
              <a:t>As </a:t>
            </a:r>
            <a:r>
              <a:rPr b="1" i="0" lang="pt-BR" sz="1350" u="none" cap="none" strike="noStrike">
                <a:solidFill>
                  <a:schemeClr val="dk1"/>
                </a:solidFill>
                <a:highlight>
                  <a:srgbClr val="EAFF6A"/>
                </a:highlight>
                <a:latin typeface="DM Sans"/>
                <a:ea typeface="DM Sans"/>
                <a:cs typeface="DM Sans"/>
                <a:sym typeface="DM Sans"/>
              </a:rPr>
              <a:t>listas com marcadores</a:t>
            </a:r>
            <a:r>
              <a:rPr b="0" i="0" lang="pt-BR" sz="1350" u="none" cap="none" strike="noStrike">
                <a:solidFill>
                  <a:schemeClr val="dk1"/>
                </a:solidFill>
                <a:latin typeface="DM Sans"/>
                <a:ea typeface="DM Sans"/>
                <a:cs typeface="DM Sans"/>
                <a:sym typeface="DM Sans"/>
              </a:rPr>
              <a:t> não representam nenhuma ordem ou importância entre seus itens.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uma lista ordenada numérica</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uma lista com marcadores (sem ordem)</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 item de uma lista.</a:t>
            </a:r>
            <a:endParaRPr b="0" i="0" sz="1350" u="none" cap="none" strike="noStrike">
              <a:solidFill>
                <a:srgbClr val="000000"/>
              </a:solidFill>
              <a:latin typeface="DM Sans"/>
              <a:ea typeface="DM Sans"/>
              <a:cs typeface="DM Sans"/>
              <a:sym typeface="DM Sans"/>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43" name="Google Shape;443;p133"/>
          <p:cNvSpPr/>
          <p:nvPr/>
        </p:nvSpPr>
        <p:spPr>
          <a:xfrm>
            <a:off x="412900" y="2913700"/>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rgbClr val="000000"/>
              </a:buClr>
              <a:buSzPts val="1800"/>
              <a:buFont typeface="Arial"/>
              <a:buNone/>
            </a:pPr>
            <a:r>
              <a:rPr b="1" i="0" lang="pt-BR" sz="1800" u="none" cap="none" strike="noStrike">
                <a:solidFill>
                  <a:srgbClr val="000000"/>
                </a:solidFill>
                <a:latin typeface="DM Sans"/>
                <a:ea typeface="DM Sans"/>
                <a:cs typeface="DM Sans"/>
                <a:sym typeface="DM Sans"/>
              </a:rPr>
              <a:t>&lt;ol&gt;</a:t>
            </a:r>
            <a:endParaRPr b="0" i="0" sz="1400" u="none" cap="none" strike="noStrike">
              <a:solidFill>
                <a:srgbClr val="000000"/>
              </a:solidFill>
              <a:latin typeface="DM Sans"/>
              <a:ea typeface="DM Sans"/>
              <a:cs typeface="DM Sans"/>
              <a:sym typeface="DM Sans"/>
            </a:endParaRPr>
          </a:p>
        </p:txBody>
      </p:sp>
      <p:sp>
        <p:nvSpPr>
          <p:cNvPr id="444" name="Google Shape;444;p133"/>
          <p:cNvSpPr/>
          <p:nvPr/>
        </p:nvSpPr>
        <p:spPr>
          <a:xfrm>
            <a:off x="412900" y="3323038"/>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rgbClr val="000000"/>
              </a:buClr>
              <a:buSzPts val="1800"/>
              <a:buFont typeface="Arial"/>
              <a:buNone/>
            </a:pPr>
            <a:r>
              <a:rPr b="1" i="0" lang="pt-BR" sz="1800" u="none" cap="none" strike="noStrike">
                <a:solidFill>
                  <a:srgbClr val="000000"/>
                </a:solidFill>
                <a:latin typeface="DM Sans"/>
                <a:ea typeface="DM Sans"/>
                <a:cs typeface="DM Sans"/>
                <a:sym typeface="DM Sans"/>
              </a:rPr>
              <a:t>&lt;ul&gt;</a:t>
            </a:r>
            <a:endParaRPr b="0" i="0" sz="1400" u="none" cap="none" strike="noStrike">
              <a:solidFill>
                <a:srgbClr val="000000"/>
              </a:solidFill>
              <a:latin typeface="DM Sans"/>
              <a:ea typeface="DM Sans"/>
              <a:cs typeface="DM Sans"/>
              <a:sym typeface="DM Sans"/>
            </a:endParaRPr>
          </a:p>
        </p:txBody>
      </p:sp>
      <p:sp>
        <p:nvSpPr>
          <p:cNvPr id="445" name="Google Shape;445;p133"/>
          <p:cNvSpPr/>
          <p:nvPr/>
        </p:nvSpPr>
        <p:spPr>
          <a:xfrm>
            <a:off x="412900" y="3732375"/>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rgbClr val="000000"/>
              </a:buClr>
              <a:buSzPts val="1800"/>
              <a:buFont typeface="Arial"/>
              <a:buNone/>
            </a:pPr>
            <a:r>
              <a:rPr b="1" i="0" lang="pt-BR" sz="1800" u="none" cap="none" strike="noStrike">
                <a:solidFill>
                  <a:srgbClr val="000000"/>
                </a:solidFill>
                <a:latin typeface="DM Sans"/>
                <a:ea typeface="DM Sans"/>
                <a:cs typeface="DM Sans"/>
                <a:sym typeface="DM Sans"/>
              </a:rPr>
              <a:t>&lt;li&gt;</a:t>
            </a:r>
            <a:endParaRPr b="0" i="0" sz="1400" u="none" cap="none" strike="noStrike">
              <a:solidFill>
                <a:srgbClr val="000000"/>
              </a:solidFill>
              <a:latin typeface="DM Sans"/>
              <a:ea typeface="DM Sans"/>
              <a:cs typeface="DM Sans"/>
              <a:sym typeface="DM Sans"/>
            </a:endParaRPr>
          </a:p>
        </p:txBody>
      </p:sp>
      <p:sp>
        <p:nvSpPr>
          <p:cNvPr id="446" name="Google Shape;446;p133"/>
          <p:cNvSpPr txBox="1"/>
          <p:nvPr/>
        </p:nvSpPr>
        <p:spPr>
          <a:xfrm>
            <a:off x="306150" y="257850"/>
            <a:ext cx="36501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Marcadores </a:t>
            </a:r>
            <a:endParaRPr b="1" i="0" sz="40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ou números?</a:t>
            </a:r>
            <a:endParaRPr b="1" i="0" sz="4000" u="none" cap="none" strike="noStrike">
              <a:solidFill>
                <a:schemeClr val="dk1"/>
              </a:solidFill>
              <a:latin typeface="DM Sans"/>
              <a:ea typeface="DM Sans"/>
              <a:cs typeface="DM Sans"/>
              <a:sym typeface="DM Sans"/>
            </a:endParaRPr>
          </a:p>
        </p:txBody>
      </p:sp>
      <p:sp>
        <p:nvSpPr>
          <p:cNvPr id="447" name="Google Shape;447;p133"/>
          <p:cNvSpPr/>
          <p:nvPr/>
        </p:nvSpPr>
        <p:spPr>
          <a:xfrm>
            <a:off x="289325" y="3284938"/>
            <a:ext cx="357600" cy="3576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133"/>
          <p:cNvPicPr preferRelativeResize="0"/>
          <p:nvPr/>
        </p:nvPicPr>
        <p:blipFill rotWithShape="1">
          <a:blip r:embed="rId3">
            <a:alphaModFix/>
          </a:blip>
          <a:srcRect b="0" l="0" r="0" t="0"/>
          <a:stretch/>
        </p:blipFill>
        <p:spPr>
          <a:xfrm>
            <a:off x="366849" y="3362467"/>
            <a:ext cx="202532" cy="202518"/>
          </a:xfrm>
          <a:prstGeom prst="rect">
            <a:avLst/>
          </a:prstGeom>
          <a:noFill/>
          <a:ln>
            <a:noFill/>
          </a:ln>
        </p:spPr>
      </p:pic>
      <p:sp>
        <p:nvSpPr>
          <p:cNvPr id="449" name="Google Shape;449;p133"/>
          <p:cNvSpPr/>
          <p:nvPr/>
        </p:nvSpPr>
        <p:spPr>
          <a:xfrm>
            <a:off x="289314" y="2875600"/>
            <a:ext cx="357600" cy="3576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pic>
        <p:nvPicPr>
          <p:cNvPr id="450" name="Google Shape;450;p133"/>
          <p:cNvPicPr preferRelativeResize="0"/>
          <p:nvPr/>
        </p:nvPicPr>
        <p:blipFill rotWithShape="1">
          <a:blip r:embed="rId4">
            <a:alphaModFix/>
          </a:blip>
          <a:srcRect b="0" l="0" r="0" t="0"/>
          <a:stretch/>
        </p:blipFill>
        <p:spPr>
          <a:xfrm>
            <a:off x="357581" y="2943868"/>
            <a:ext cx="221061" cy="221061"/>
          </a:xfrm>
          <a:prstGeom prst="rect">
            <a:avLst/>
          </a:prstGeom>
          <a:noFill/>
          <a:ln>
            <a:noFill/>
          </a:ln>
        </p:spPr>
      </p:pic>
      <p:grpSp>
        <p:nvGrpSpPr>
          <p:cNvPr id="451" name="Google Shape;451;p133"/>
          <p:cNvGrpSpPr/>
          <p:nvPr/>
        </p:nvGrpSpPr>
        <p:grpSpPr>
          <a:xfrm>
            <a:off x="289324" y="3694309"/>
            <a:ext cx="357590" cy="357590"/>
            <a:chOff x="289334" y="4257125"/>
            <a:chExt cx="614100" cy="614100"/>
          </a:xfrm>
        </p:grpSpPr>
        <p:sp>
          <p:nvSpPr>
            <p:cNvPr id="452" name="Google Shape;452;p133"/>
            <p:cNvSpPr/>
            <p:nvPr/>
          </p:nvSpPr>
          <p:spPr>
            <a:xfrm>
              <a:off x="289334" y="4257125"/>
              <a:ext cx="614100" cy="614100"/>
            </a:xfrm>
            <a:prstGeom prst="ellipse">
              <a:avLst/>
            </a:prstGeom>
            <a:solidFill>
              <a:srgbClr val="EAFF6A"/>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pic>
          <p:nvPicPr>
            <p:cNvPr id="453" name="Google Shape;453;p133"/>
            <p:cNvPicPr preferRelativeResize="0"/>
            <p:nvPr/>
          </p:nvPicPr>
          <p:blipFill rotWithShape="1">
            <a:blip r:embed="rId5">
              <a:alphaModFix/>
            </a:blip>
            <a:srcRect b="0" l="0" r="0" t="0"/>
            <a:stretch/>
          </p:blipFill>
          <p:spPr>
            <a:xfrm>
              <a:off x="382645" y="4370659"/>
              <a:ext cx="387050" cy="3870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34"/>
          <p:cNvSpPr/>
          <p:nvPr/>
        </p:nvSpPr>
        <p:spPr>
          <a:xfrm>
            <a:off x="1191900" y="2555750"/>
            <a:ext cx="6760200" cy="20307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34"/>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Vamos ver um exemplo</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460" name="Google Shape;460;p134"/>
          <p:cNvSpPr txBox="1"/>
          <p:nvPr/>
        </p:nvSpPr>
        <p:spPr>
          <a:xfrm>
            <a:off x="1684200" y="1533339"/>
            <a:ext cx="5775600" cy="646500"/>
          </a:xfrm>
          <a:prstGeom prst="rect">
            <a:avLst/>
          </a:prstGeom>
          <a:noFill/>
          <a:ln>
            <a:noFill/>
          </a:ln>
        </p:spPr>
        <p:txBody>
          <a:bodyPr anchorCtr="0" anchor="t" bIns="91425" lIns="91425" spcFirstLastPara="1" rIns="91425" wrap="square" tIns="91425">
            <a:noAutofit/>
          </a:bodyPr>
          <a:lstStyle/>
          <a:p>
            <a:pPr indent="0" lvl="0" marL="457200" marR="0" rtl="0" algn="ctr">
              <a:lnSpc>
                <a:spcPct val="100000"/>
              </a:lnSpc>
              <a:spcBef>
                <a:spcPts val="1100"/>
              </a:spcBef>
              <a:spcAft>
                <a:spcPts val="0"/>
              </a:spcAft>
              <a:buClr>
                <a:schemeClr val="dk1"/>
              </a:buClr>
              <a:buSzPts val="1700"/>
              <a:buFont typeface="Arial"/>
              <a:buNone/>
            </a:pPr>
            <a:r>
              <a:rPr b="0" i="0" lang="pt-BR" sz="1300" u="none" cap="none" strike="noStrike">
                <a:solidFill>
                  <a:schemeClr val="lt1"/>
                </a:solidFill>
                <a:latin typeface="DM Sans"/>
                <a:ea typeface="DM Sans"/>
                <a:cs typeface="DM Sans"/>
                <a:sym typeface="DM Sans"/>
              </a:rPr>
              <a:t>Ambos os itens das listas devem ser inseridos usando a tag </a:t>
            </a:r>
            <a:r>
              <a:rPr b="0" i="0" lang="pt-BR" sz="1300" u="none" cap="none" strike="noStrike">
                <a:solidFill>
                  <a:schemeClr val="dk1"/>
                </a:solidFill>
                <a:highlight>
                  <a:srgbClr val="EAFF6A"/>
                </a:highlight>
                <a:latin typeface="DM Sans"/>
                <a:ea typeface="DM Sans"/>
                <a:cs typeface="DM Sans"/>
                <a:sym typeface="DM Sans"/>
              </a:rPr>
              <a:t>&lt;li&gt;&lt;/li&gt; (list-item)</a:t>
            </a:r>
            <a:r>
              <a:rPr b="0" i="0" lang="pt-BR" sz="1300" u="none" cap="none" strike="noStrike">
                <a:solidFill>
                  <a:schemeClr val="lt1"/>
                </a:solidFill>
                <a:latin typeface="DM Sans"/>
                <a:ea typeface="DM Sans"/>
                <a:cs typeface="DM Sans"/>
                <a:sym typeface="DM Sans"/>
              </a:rPr>
              <a:t>. Exemplo de menu de uma empresa (lista de marcadores/sem ordem):</a:t>
            </a:r>
            <a:br>
              <a:rPr b="0" i="0" lang="pt-BR" sz="1300" u="none" cap="none" strike="noStrike">
                <a:solidFill>
                  <a:schemeClr val="lt1"/>
                </a:solidFill>
                <a:latin typeface="DM Sans"/>
                <a:ea typeface="DM Sans"/>
                <a:cs typeface="DM Sans"/>
                <a:sym typeface="DM Sans"/>
              </a:rPr>
            </a:b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9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461" name="Google Shape;461;p134"/>
          <p:cNvGraphicFramePr/>
          <p:nvPr/>
        </p:nvGraphicFramePr>
        <p:xfrm>
          <a:off x="1348400" y="2867513"/>
          <a:ext cx="3000000" cy="3000000"/>
        </p:xfrm>
        <a:graphic>
          <a:graphicData uri="http://schemas.openxmlformats.org/drawingml/2006/table">
            <a:tbl>
              <a:tblPr>
                <a:noFill/>
                <a:tableStyleId>{A1A49CE8-FCBC-49D5-8492-DC57A0EE06CA}</a:tableStyleId>
              </a:tblPr>
              <a:tblGrid>
                <a:gridCol w="4010275"/>
              </a:tblGrid>
              <a:tr h="989100">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ul</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    &lt;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&gt;Empresa&lt;/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    &lt;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&gt;Produto&lt;/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    &lt;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&gt;Serviços&lt;/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    &lt;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&gt;Contato&lt;/</a:t>
                      </a:r>
                      <a:r>
                        <a:rPr lang="pt-BR" sz="1400" u="none" cap="none" strike="noStrike">
                          <a:solidFill>
                            <a:srgbClr val="E06666"/>
                          </a:solidFill>
                          <a:latin typeface="Didact Gothic"/>
                          <a:ea typeface="Didact Gothic"/>
                          <a:cs typeface="Didact Gothic"/>
                          <a:sym typeface="Didact Gothic"/>
                        </a:rPr>
                        <a:t>li</a:t>
                      </a:r>
                      <a:r>
                        <a:rPr lang="pt-BR"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9D9D9"/>
                          </a:solidFill>
                          <a:latin typeface="Didact Gothic"/>
                          <a:ea typeface="Didact Gothic"/>
                          <a:cs typeface="Didact Gothic"/>
                          <a:sym typeface="Didact Gothic"/>
                        </a:rPr>
                        <a:t>&lt;/</a:t>
                      </a:r>
                      <a:r>
                        <a:rPr lang="pt-BR" sz="1400" u="none" cap="none" strike="noStrike">
                          <a:solidFill>
                            <a:srgbClr val="E06666"/>
                          </a:solidFill>
                          <a:latin typeface="Didact Gothic"/>
                          <a:ea typeface="Didact Gothic"/>
                          <a:cs typeface="Didact Gothic"/>
                          <a:sym typeface="Didact Gothic"/>
                        </a:rPr>
                        <a:t>ul</a:t>
                      </a:r>
                      <a:r>
                        <a:rPr lang="pt-BR" sz="1400" u="none" cap="none" strike="noStrike">
                          <a:solidFill>
                            <a:srgbClr val="D9D9D9"/>
                          </a:solidFill>
                          <a:latin typeface="Didact Gothic"/>
                          <a:ea typeface="Didact Gothic"/>
                          <a:cs typeface="Didact Gothic"/>
                          <a:sym typeface="Didact Gothic"/>
                        </a:rPr>
                        <a:t>&gt;</a:t>
                      </a:r>
                      <a:endParaRPr sz="1400" u="none" cap="none" strike="noStrike"/>
                    </a:p>
                  </a:txBody>
                  <a:tcPr marT="63500" marB="63500" marR="63500" marL="63500">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0C343D"/>
                    </a:solidFill>
                  </a:tcPr>
                </a:tc>
              </a:tr>
            </a:tbl>
          </a:graphicData>
        </a:graphic>
      </p:graphicFrame>
      <p:sp>
        <p:nvSpPr>
          <p:cNvPr id="462" name="Google Shape;462;p134"/>
          <p:cNvSpPr txBox="1"/>
          <p:nvPr/>
        </p:nvSpPr>
        <p:spPr>
          <a:xfrm>
            <a:off x="6090675" y="2664352"/>
            <a:ext cx="1578600" cy="18135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50000"/>
              </a:lnSpc>
              <a:spcBef>
                <a:spcPts val="0"/>
              </a:spcBef>
              <a:spcAft>
                <a:spcPts val="0"/>
              </a:spcAft>
              <a:buClr>
                <a:srgbClr val="222222"/>
              </a:buClr>
              <a:buSzPts val="1300"/>
              <a:buFont typeface="DM Sans"/>
              <a:buChar char="●"/>
            </a:pPr>
            <a:r>
              <a:rPr b="0" i="0" lang="pt-BR" sz="1300" u="none" cap="none" strike="noStrike">
                <a:solidFill>
                  <a:schemeClr val="dk1"/>
                </a:solidFill>
                <a:latin typeface="DM Sans"/>
                <a:ea typeface="DM Sans"/>
                <a:cs typeface="DM Sans"/>
                <a:sym typeface="DM Sans"/>
              </a:rPr>
              <a:t>Empresa</a:t>
            </a:r>
            <a:endParaRPr b="0" i="0" sz="1300" u="none" cap="none" strike="noStrike">
              <a:solidFill>
                <a:srgbClr val="000000"/>
              </a:solidFill>
              <a:latin typeface="DM Sans"/>
              <a:ea typeface="DM Sans"/>
              <a:cs typeface="DM Sans"/>
              <a:sym typeface="DM Sans"/>
            </a:endParaRPr>
          </a:p>
          <a:p>
            <a:pPr indent="-311150" lvl="0" marL="457200" marR="0" rtl="0" algn="l">
              <a:lnSpc>
                <a:spcPct val="150000"/>
              </a:lnSpc>
              <a:spcBef>
                <a:spcPts val="0"/>
              </a:spcBef>
              <a:spcAft>
                <a:spcPts val="0"/>
              </a:spcAft>
              <a:buClr>
                <a:srgbClr val="222222"/>
              </a:buClr>
              <a:buSzPts val="1300"/>
              <a:buFont typeface="DM Sans"/>
              <a:buChar char="●"/>
            </a:pPr>
            <a:r>
              <a:rPr b="0" i="0" lang="pt-BR" sz="1300" u="none" cap="none" strike="noStrike">
                <a:solidFill>
                  <a:schemeClr val="dk1"/>
                </a:solidFill>
                <a:latin typeface="DM Sans"/>
                <a:ea typeface="DM Sans"/>
                <a:cs typeface="DM Sans"/>
                <a:sym typeface="DM Sans"/>
              </a:rPr>
              <a:t>Produto</a:t>
            </a:r>
            <a:endParaRPr b="0" i="0" sz="1300" u="none" cap="none" strike="noStrike">
              <a:solidFill>
                <a:srgbClr val="000000"/>
              </a:solidFill>
              <a:latin typeface="DM Sans"/>
              <a:ea typeface="DM Sans"/>
              <a:cs typeface="DM Sans"/>
              <a:sym typeface="DM Sans"/>
            </a:endParaRPr>
          </a:p>
          <a:p>
            <a:pPr indent="-311150" lvl="0" marL="457200" marR="0" rtl="0" algn="l">
              <a:lnSpc>
                <a:spcPct val="150000"/>
              </a:lnSpc>
              <a:spcBef>
                <a:spcPts val="0"/>
              </a:spcBef>
              <a:spcAft>
                <a:spcPts val="0"/>
              </a:spcAft>
              <a:buClr>
                <a:srgbClr val="222222"/>
              </a:buClr>
              <a:buSzPts val="1300"/>
              <a:buFont typeface="DM Sans"/>
              <a:buChar char="●"/>
            </a:pPr>
            <a:r>
              <a:rPr b="0" i="0" lang="pt-BR" sz="1300" u="none" cap="none" strike="noStrike">
                <a:solidFill>
                  <a:schemeClr val="dk1"/>
                </a:solidFill>
                <a:latin typeface="DM Sans"/>
                <a:ea typeface="DM Sans"/>
                <a:cs typeface="DM Sans"/>
                <a:sym typeface="DM Sans"/>
              </a:rPr>
              <a:t>Serviços</a:t>
            </a:r>
            <a:endParaRPr b="0" i="0" sz="1300" u="none" cap="none" strike="noStrike">
              <a:solidFill>
                <a:srgbClr val="000000"/>
              </a:solidFill>
              <a:latin typeface="DM Sans"/>
              <a:ea typeface="DM Sans"/>
              <a:cs typeface="DM Sans"/>
              <a:sym typeface="DM Sans"/>
            </a:endParaRPr>
          </a:p>
          <a:p>
            <a:pPr indent="-311150" lvl="0" marL="457200" marR="0" rtl="0" algn="l">
              <a:lnSpc>
                <a:spcPct val="150000"/>
              </a:lnSpc>
              <a:spcBef>
                <a:spcPts val="0"/>
              </a:spcBef>
              <a:spcAft>
                <a:spcPts val="0"/>
              </a:spcAft>
              <a:buClr>
                <a:srgbClr val="222222"/>
              </a:buClr>
              <a:buSzPts val="1300"/>
              <a:buFont typeface="DM Sans"/>
              <a:buChar char="●"/>
            </a:pPr>
            <a:r>
              <a:rPr b="0" i="0" lang="pt-BR" sz="1300" u="none" cap="none" strike="noStrike">
                <a:solidFill>
                  <a:schemeClr val="dk1"/>
                </a:solidFill>
                <a:latin typeface="DM Sans"/>
                <a:ea typeface="DM Sans"/>
                <a:cs typeface="DM Sans"/>
                <a:sym typeface="DM Sans"/>
              </a:rPr>
              <a:t>Contato</a:t>
            </a:r>
            <a:endParaRPr b="0" i="0" sz="1300" u="none" cap="none" strike="noStrike">
              <a:solidFill>
                <a:srgbClr val="000000"/>
              </a:solidFill>
              <a:latin typeface="DM Sans"/>
              <a:ea typeface="DM Sans"/>
              <a:cs typeface="DM Sans"/>
              <a:sym typeface="DM Sans"/>
            </a:endParaRPr>
          </a:p>
        </p:txBody>
      </p:sp>
      <p:sp>
        <p:nvSpPr>
          <p:cNvPr id="463" name="Google Shape;463;p134"/>
          <p:cNvSpPr/>
          <p:nvPr/>
        </p:nvSpPr>
        <p:spPr>
          <a:xfrm>
            <a:off x="5546175" y="3365750"/>
            <a:ext cx="544500" cy="4107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135"/>
          <p:cNvGrpSpPr/>
          <p:nvPr/>
        </p:nvGrpSpPr>
        <p:grpSpPr>
          <a:xfrm>
            <a:off x="501452" y="635461"/>
            <a:ext cx="401518" cy="401518"/>
            <a:chOff x="974706" y="2467173"/>
            <a:chExt cx="738900" cy="738900"/>
          </a:xfrm>
        </p:grpSpPr>
        <p:sp>
          <p:nvSpPr>
            <p:cNvPr id="469" name="Google Shape;469;p13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13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71" name="Google Shape;471;p135"/>
          <p:cNvSpPr txBox="1"/>
          <p:nvPr/>
        </p:nvSpPr>
        <p:spPr>
          <a:xfrm>
            <a:off x="501450" y="1157950"/>
            <a:ext cx="7310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Pesquise uma receita e crie um arquivo usando as tags </a:t>
            </a:r>
            <a:r>
              <a:rPr b="1" i="0" lang="pt-BR" sz="3000" u="none" cap="none" strike="noStrike">
                <a:solidFill>
                  <a:schemeClr val="dk1"/>
                </a:solidFill>
                <a:highlight>
                  <a:srgbClr val="EAFF6A"/>
                </a:highlight>
                <a:latin typeface="DM Sans"/>
                <a:ea typeface="DM Sans"/>
                <a:cs typeface="DM Sans"/>
                <a:sym typeface="DM Sans"/>
              </a:rPr>
              <a:t>HTML:</a:t>
            </a:r>
            <a:r>
              <a:rPr b="1" i="0" lang="pt-BR" sz="3000" u="none" cap="none" strike="noStrike">
                <a:solidFill>
                  <a:schemeClr val="dk1"/>
                </a:solidFill>
                <a:latin typeface="DM Sans"/>
                <a:ea typeface="DM Sans"/>
                <a:cs typeface="DM Sans"/>
                <a:sym typeface="DM Sans"/>
              </a:rPr>
              <a:t> </a:t>
            </a:r>
            <a:endParaRPr b="1" i="0" sz="3000" u="none" cap="none" strike="noStrike">
              <a:solidFill>
                <a:schemeClr val="dk1"/>
              </a:solidFill>
              <a:latin typeface="DM Sans"/>
              <a:ea typeface="DM Sans"/>
              <a:cs typeface="DM Sans"/>
              <a:sym typeface="DM Sans"/>
            </a:endParaRPr>
          </a:p>
        </p:txBody>
      </p:sp>
      <p:pic>
        <p:nvPicPr>
          <p:cNvPr id="472" name="Google Shape;472;p13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73" name="Google Shape;473;p135"/>
          <p:cNvSpPr txBox="1"/>
          <p:nvPr/>
        </p:nvSpPr>
        <p:spPr>
          <a:xfrm>
            <a:off x="549525" y="2482350"/>
            <a:ext cx="6215400" cy="16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Para colocar os ingredientes use uma lista </a:t>
            </a:r>
            <a:r>
              <a:rPr b="1" i="0" lang="pt-BR" sz="1350" u="none" cap="none" strike="noStrike">
                <a:solidFill>
                  <a:schemeClr val="dk1"/>
                </a:solidFill>
                <a:highlight>
                  <a:srgbClr val="EAFF6A"/>
                </a:highlight>
                <a:latin typeface="DM Sans"/>
                <a:ea typeface="DM Sans"/>
                <a:cs typeface="DM Sans"/>
                <a:sym typeface="DM Sans"/>
              </a:rPr>
              <a:t>com marcadores</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Para colocar o modo de preparo use uma lista </a:t>
            </a:r>
            <a:r>
              <a:rPr b="1" i="0" lang="pt-BR" sz="1350" u="none" cap="none" strike="noStrike">
                <a:solidFill>
                  <a:schemeClr val="dk1"/>
                </a:solidFill>
                <a:highlight>
                  <a:srgbClr val="EAFF6A"/>
                </a:highlight>
                <a:latin typeface="DM Sans"/>
                <a:ea typeface="DM Sans"/>
                <a:cs typeface="DM Sans"/>
                <a:sym typeface="DM Sans"/>
              </a:rPr>
              <a:t>ordenada</a:t>
            </a:r>
            <a:r>
              <a:rPr b="0" i="0" lang="pt-BR" sz="1350" u="none" cap="none" strike="noStrike">
                <a:solidFill>
                  <a:schemeClr val="dk1"/>
                </a:solidFill>
                <a:latin typeface="DM Sans"/>
                <a:ea typeface="DM Sans"/>
                <a:cs typeface="DM Sans"/>
                <a:sym typeface="DM Sans"/>
              </a:rPr>
              <a:t> com os passos.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00"/>
              <a:buFont typeface="Arial"/>
              <a:buNone/>
            </a:pPr>
            <a:r>
              <a:rPr b="1" i="0" lang="pt-BR" sz="1300" u="none" cap="none" strike="noStrike">
                <a:solidFill>
                  <a:schemeClr val="dk1"/>
                </a:solidFill>
                <a:highlight>
                  <a:srgbClr val="EAFF6A"/>
                </a:highlight>
                <a:latin typeface="DM Sans"/>
                <a:ea typeface="DM Sans"/>
                <a:cs typeface="DM Sans"/>
                <a:sym typeface="DM Sans"/>
              </a:rPr>
              <a:t>Duração: </a:t>
            </a:r>
            <a:r>
              <a:rPr b="0" i="0" lang="pt-BR" sz="1350" u="none" cap="none" strike="noStrike">
                <a:solidFill>
                  <a:schemeClr val="dk1"/>
                </a:solidFill>
                <a:highlight>
                  <a:srgbClr val="EAFF6A"/>
                </a:highlight>
                <a:latin typeface="DM Sans"/>
                <a:ea typeface="DM Sans"/>
                <a:cs typeface="DM Sans"/>
                <a:sym typeface="DM Sans"/>
              </a:rPr>
              <a:t>Você terá 10 minutos para executar essa tarefa.</a:t>
            </a:r>
            <a:endParaRPr b="0" i="0" sz="1350" u="none" cap="none" strike="noStrike">
              <a:solidFill>
                <a:schemeClr val="dk1"/>
              </a:solidFill>
              <a:highlight>
                <a:srgbClr val="EAFF6A"/>
              </a:highlight>
              <a:latin typeface="DM Sans"/>
              <a:ea typeface="DM Sans"/>
              <a:cs typeface="DM Sans"/>
              <a:sym typeface="DM Sans"/>
            </a:endParaRPr>
          </a:p>
        </p:txBody>
      </p:sp>
      <p:sp>
        <p:nvSpPr>
          <p:cNvPr id="474" name="Google Shape;474;p135"/>
          <p:cNvSpPr txBox="1"/>
          <p:nvPr/>
        </p:nvSpPr>
        <p:spPr>
          <a:xfrm>
            <a:off x="930550" y="6206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lang="pt-BR" sz="1600">
                <a:solidFill>
                  <a:schemeClr val="dk1"/>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36"/>
          <p:cNvSpPr/>
          <p:nvPr/>
        </p:nvSpPr>
        <p:spPr>
          <a:xfrm>
            <a:off x="560175" y="944400"/>
            <a:ext cx="3420000" cy="19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36"/>
          <p:cNvSpPr txBox="1"/>
          <p:nvPr/>
        </p:nvSpPr>
        <p:spPr>
          <a:xfrm>
            <a:off x="501450" y="514638"/>
            <a:ext cx="4987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Agrupar listas</a:t>
            </a:r>
            <a:endParaRPr b="1" i="0" sz="4000" u="none" cap="none" strike="noStrike">
              <a:solidFill>
                <a:schemeClr val="dk1"/>
              </a:solidFill>
              <a:latin typeface="DM Sans"/>
              <a:ea typeface="DM Sans"/>
              <a:cs typeface="DM Sans"/>
              <a:sym typeface="DM Sans"/>
            </a:endParaRPr>
          </a:p>
        </p:txBody>
      </p:sp>
      <p:sp>
        <p:nvSpPr>
          <p:cNvPr id="481" name="Google Shape;481;p136"/>
          <p:cNvSpPr txBox="1"/>
          <p:nvPr/>
        </p:nvSpPr>
        <p:spPr>
          <a:xfrm>
            <a:off x="560175" y="1535188"/>
            <a:ext cx="5222100" cy="303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É provável que você precise criar uma estrutura de sublistas como a seguinte:  </a:t>
            </a:r>
            <a:endParaRPr b="0" i="0" sz="1350" u="none" cap="none" strike="noStrike">
              <a:solidFill>
                <a:schemeClr val="dk1"/>
              </a:solidFill>
              <a:highlight>
                <a:srgbClr val="EAFF6A"/>
              </a:highlight>
              <a:latin typeface="DM Sans"/>
              <a:ea typeface="DM Sans"/>
              <a:cs typeface="DM Sans"/>
              <a:sym typeface="DM Sans"/>
            </a:endParaRPr>
          </a:p>
          <a:p>
            <a:pPr indent="-314325" lvl="0" marL="457200" marR="0" rtl="0" algn="l">
              <a:lnSpc>
                <a:spcPct val="100000"/>
              </a:lnSpc>
              <a:spcBef>
                <a:spcPts val="1100"/>
              </a:spcBef>
              <a:spcAft>
                <a:spcPts val="0"/>
              </a:spcAft>
              <a:buClr>
                <a:srgbClr val="1E1E1E"/>
              </a:buClr>
              <a:buSzPts val="1350"/>
              <a:buFont typeface="DM Sans"/>
              <a:buChar char="✓"/>
            </a:pPr>
            <a:r>
              <a:rPr b="1" lang="pt-BR" sz="1350">
                <a:solidFill>
                  <a:schemeClr val="dk1"/>
                </a:solidFill>
                <a:latin typeface="DM Sans"/>
                <a:ea typeface="DM Sans"/>
                <a:cs typeface="DM Sans"/>
                <a:sym typeface="DM Sans"/>
              </a:rPr>
              <a:t>Linguagens de programação</a:t>
            </a:r>
            <a:r>
              <a:rPr b="1" i="0" lang="pt-BR" sz="1350" u="none" cap="none" strike="noStrike">
                <a:solidFill>
                  <a:schemeClr val="dk1"/>
                </a:solidFill>
                <a:latin typeface="DM Sans"/>
                <a:ea typeface="DM Sans"/>
                <a:cs typeface="DM Sans"/>
                <a:sym typeface="DM Sans"/>
              </a:rPr>
              <a:t>:</a:t>
            </a:r>
            <a:endParaRPr b="1"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1100"/>
              </a:spcBef>
              <a:spcAft>
                <a:spcPts val="0"/>
              </a:spcAft>
              <a:buClr>
                <a:srgbClr val="666666"/>
              </a:buClr>
              <a:buSzPts val="1350"/>
              <a:buFont typeface="DM Sans"/>
              <a:buChar char="✓"/>
            </a:pPr>
            <a:r>
              <a:rPr lang="pt-BR" sz="1350">
                <a:solidFill>
                  <a:schemeClr val="dk1"/>
                </a:solidFill>
                <a:latin typeface="DM Sans"/>
                <a:ea typeface="DM Sans"/>
                <a:cs typeface="DM Sans"/>
                <a:sym typeface="DM Sans"/>
              </a:rPr>
              <a:t>JavaScript</a:t>
            </a:r>
            <a:endParaRPr b="0"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1100"/>
              </a:spcBef>
              <a:spcAft>
                <a:spcPts val="0"/>
              </a:spcAft>
              <a:buClr>
                <a:srgbClr val="666666"/>
              </a:buClr>
              <a:buSzPts val="1350"/>
              <a:buFont typeface="DM Sans"/>
              <a:buChar char="✓"/>
            </a:pPr>
            <a:r>
              <a:rPr lang="pt-BR" sz="1350">
                <a:solidFill>
                  <a:schemeClr val="dk1"/>
                </a:solidFill>
                <a:latin typeface="DM Sans"/>
                <a:ea typeface="DM Sans"/>
                <a:cs typeface="DM Sans"/>
                <a:sym typeface="DM Sans"/>
              </a:rPr>
              <a:t>Python</a:t>
            </a:r>
            <a:endParaRPr b="0" i="0" sz="1350" u="none" cap="none" strike="noStrike">
              <a:solidFill>
                <a:schemeClr val="dk1"/>
              </a:solidFill>
              <a:latin typeface="DM Sans"/>
              <a:ea typeface="DM Sans"/>
              <a:cs typeface="DM Sans"/>
              <a:sym typeface="DM Sans"/>
            </a:endParaRPr>
          </a:p>
          <a:p>
            <a:pPr indent="0" lvl="0" marL="914400" marR="0" rtl="0" algn="l">
              <a:lnSpc>
                <a:spcPct val="100000"/>
              </a:lnSpc>
              <a:spcBef>
                <a:spcPts val="11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222222"/>
              </a:buClr>
              <a:buSzPts val="1350"/>
              <a:buFont typeface="DM Sans"/>
              <a:buChar char="✓"/>
            </a:pPr>
            <a:r>
              <a:rPr b="1" lang="pt-BR" sz="1350">
                <a:solidFill>
                  <a:schemeClr val="dk1"/>
                </a:solidFill>
                <a:latin typeface="DM Sans"/>
                <a:ea typeface="DM Sans"/>
                <a:cs typeface="DM Sans"/>
                <a:sym typeface="DM Sans"/>
              </a:rPr>
              <a:t>Linguagens de marcação:</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rgbClr val="666666"/>
              </a:buClr>
              <a:buSzPts val="1350"/>
              <a:buFont typeface="DM Sans"/>
              <a:buChar char="✓"/>
            </a:pPr>
            <a:r>
              <a:rPr lang="pt-BR" sz="1350">
                <a:solidFill>
                  <a:schemeClr val="dk1"/>
                </a:solidFill>
                <a:latin typeface="DM Sans"/>
                <a:ea typeface="DM Sans"/>
                <a:cs typeface="DM Sans"/>
                <a:sym typeface="DM Sans"/>
              </a:rPr>
              <a:t>HTML</a:t>
            </a:r>
            <a:endParaRPr b="0" i="0" sz="1350" u="none" cap="none" strike="noStrike">
              <a:solidFill>
                <a:schemeClr val="dk1"/>
              </a:solidFill>
              <a:latin typeface="DM Sans"/>
              <a:ea typeface="DM Sans"/>
              <a:cs typeface="DM Sans"/>
              <a:sym typeface="DM Sans"/>
            </a:endParaRPr>
          </a:p>
          <a:p>
            <a:pPr indent="0" lvl="0" marL="9144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rgbClr val="666666"/>
              </a:buClr>
              <a:buSzPts val="1350"/>
              <a:buFont typeface="DM Sans"/>
              <a:buChar char="✓"/>
            </a:pPr>
            <a:r>
              <a:rPr lang="pt-BR" sz="1350">
                <a:solidFill>
                  <a:schemeClr val="dk1"/>
                </a:solidFill>
                <a:latin typeface="DM Sans"/>
                <a:ea typeface="DM Sans"/>
                <a:cs typeface="DM Sans"/>
                <a:sym typeface="DM Sans"/>
              </a:rPr>
              <a:t>XML</a:t>
            </a:r>
            <a:endParaRPr b="0" i="0" sz="1300" u="none" cap="none" strike="noStrike">
              <a:solidFill>
                <a:srgbClr val="222222"/>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37"/>
          <p:cNvSpPr/>
          <p:nvPr/>
        </p:nvSpPr>
        <p:spPr>
          <a:xfrm>
            <a:off x="412900" y="907650"/>
            <a:ext cx="4602000" cy="19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37"/>
          <p:cNvSpPr txBox="1"/>
          <p:nvPr/>
        </p:nvSpPr>
        <p:spPr>
          <a:xfrm>
            <a:off x="306150" y="410250"/>
            <a:ext cx="5301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Lista de definições</a:t>
            </a:r>
            <a:endParaRPr b="1" i="0" sz="4000" u="none" cap="none" strike="noStrike">
              <a:solidFill>
                <a:schemeClr val="dk1"/>
              </a:solidFill>
              <a:latin typeface="DM Sans"/>
              <a:ea typeface="DM Sans"/>
              <a:cs typeface="DM Sans"/>
              <a:sym typeface="DM Sans"/>
            </a:endParaRPr>
          </a:p>
        </p:txBody>
      </p:sp>
      <p:sp>
        <p:nvSpPr>
          <p:cNvPr id="488" name="Google Shape;488;p137"/>
          <p:cNvSpPr txBox="1"/>
          <p:nvPr/>
        </p:nvSpPr>
        <p:spPr>
          <a:xfrm>
            <a:off x="458550" y="1527600"/>
            <a:ext cx="5783700" cy="31371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0"/>
              </a:spcBef>
              <a:spcAft>
                <a:spcPts val="0"/>
              </a:spcAft>
              <a:buClr>
                <a:schemeClr val="dk1"/>
              </a:buClr>
              <a:buSzPts val="1350"/>
              <a:buFont typeface="Arial"/>
              <a:buChar char="✓"/>
            </a:pPr>
            <a:r>
              <a:rPr b="0" i="0" lang="pt-BR" sz="1350" u="none" cap="none" strike="noStrike">
                <a:solidFill>
                  <a:schemeClr val="dk1"/>
                </a:solidFill>
                <a:latin typeface="DM Sans"/>
                <a:ea typeface="DM Sans"/>
                <a:cs typeface="DM Sans"/>
                <a:sym typeface="DM Sans"/>
              </a:rPr>
              <a:t>Uma lista de definições é uma lista de termos e suas descrições. </a:t>
            </a:r>
            <a:endParaRPr b="0" i="0" sz="1350" u="none" cap="none" strike="noStrike">
              <a:solidFill>
                <a:schemeClr val="dk1"/>
              </a:solidFill>
              <a:latin typeface="DM Sans"/>
              <a:ea typeface="DM Sans"/>
              <a:cs typeface="DM Sans"/>
              <a:sym typeface="DM Sans"/>
            </a:endParaRPr>
          </a:p>
          <a:p>
            <a:pPr indent="0" lvl="0" marL="45720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uma lista de definições</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 termo da lista</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t/>
            </a:r>
            <a:endParaRPr b="0" i="0" sz="1350" u="none" cap="none" strike="noStrike">
              <a:solidFill>
                <a:schemeClr val="dk1"/>
              </a:solidFill>
              <a:latin typeface="DM Sans"/>
              <a:ea typeface="DM Sans"/>
              <a:cs typeface="DM Sans"/>
              <a:sym typeface="DM Sans"/>
            </a:endParaRPr>
          </a:p>
          <a:p>
            <a:pPr indent="0" lvl="0" marL="2286000" marR="0" rtl="0" algn="l">
              <a:lnSpc>
                <a:spcPct val="100000"/>
              </a:lnSpc>
              <a:spcBef>
                <a:spcPts val="0"/>
              </a:spcBef>
              <a:spcAft>
                <a:spcPts val="0"/>
              </a:spcAft>
              <a:buClr>
                <a:srgbClr val="000000"/>
              </a:buClr>
              <a:buSzPts val="1800"/>
              <a:buFont typeface="Arial"/>
              <a:buNone/>
            </a:pPr>
            <a:r>
              <a:rPr b="0" i="0" lang="pt-BR" sz="1350" u="none" cap="none" strike="noStrike">
                <a:solidFill>
                  <a:schemeClr val="dk1"/>
                </a:solidFill>
                <a:latin typeface="DM Sans"/>
                <a:ea typeface="DM Sans"/>
                <a:cs typeface="DM Sans"/>
                <a:sym typeface="DM Sans"/>
              </a:rPr>
              <a:t>  define uma descrição da lista</a:t>
            </a:r>
            <a:endParaRPr b="0" i="0" sz="1350" u="none" cap="none" strike="noStrike">
              <a:solidFill>
                <a:srgbClr val="000000"/>
              </a:solidFill>
              <a:latin typeface="DM Sans"/>
              <a:ea typeface="DM Sans"/>
              <a:cs typeface="DM Sans"/>
              <a:sym typeface="DM Sans"/>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89" name="Google Shape;489;p137"/>
          <p:cNvSpPr/>
          <p:nvPr/>
        </p:nvSpPr>
        <p:spPr>
          <a:xfrm>
            <a:off x="565300" y="2456500"/>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chemeClr val="dk1"/>
              </a:buClr>
              <a:buSzPts val="1800"/>
              <a:buFont typeface="Arial"/>
              <a:buNone/>
            </a:pPr>
            <a:r>
              <a:rPr b="1" i="0" lang="pt-BR" sz="1800" u="none" cap="none" strike="noStrike">
                <a:solidFill>
                  <a:schemeClr val="dk1"/>
                </a:solidFill>
                <a:latin typeface="DM Sans"/>
                <a:ea typeface="DM Sans"/>
                <a:cs typeface="DM Sans"/>
                <a:sym typeface="DM Sans"/>
              </a:rPr>
              <a:t>&lt;dl&gt;</a:t>
            </a:r>
            <a:endParaRPr b="0" i="0" sz="1400" u="none" cap="none" strike="noStrike">
              <a:solidFill>
                <a:srgbClr val="000000"/>
              </a:solidFill>
              <a:latin typeface="DM Sans"/>
              <a:ea typeface="DM Sans"/>
              <a:cs typeface="DM Sans"/>
              <a:sym typeface="DM Sans"/>
            </a:endParaRPr>
          </a:p>
        </p:txBody>
      </p:sp>
      <p:sp>
        <p:nvSpPr>
          <p:cNvPr id="490" name="Google Shape;490;p137"/>
          <p:cNvSpPr/>
          <p:nvPr/>
        </p:nvSpPr>
        <p:spPr>
          <a:xfrm>
            <a:off x="565300" y="2865838"/>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chemeClr val="dk1"/>
              </a:buClr>
              <a:buSzPts val="1800"/>
              <a:buFont typeface="Arial"/>
              <a:buNone/>
            </a:pPr>
            <a:r>
              <a:rPr b="1" i="0" lang="pt-BR" sz="1800" u="none" cap="none" strike="noStrike">
                <a:solidFill>
                  <a:schemeClr val="dk1"/>
                </a:solidFill>
                <a:latin typeface="DM Sans"/>
                <a:ea typeface="DM Sans"/>
                <a:cs typeface="DM Sans"/>
                <a:sym typeface="DM Sans"/>
              </a:rPr>
              <a:t>&lt;dt&gt;</a:t>
            </a:r>
            <a:endParaRPr b="0" i="0" sz="1400" u="none" cap="none" strike="noStrike">
              <a:solidFill>
                <a:srgbClr val="000000"/>
              </a:solidFill>
              <a:latin typeface="DM Sans"/>
              <a:ea typeface="DM Sans"/>
              <a:cs typeface="DM Sans"/>
              <a:sym typeface="DM Sans"/>
            </a:endParaRPr>
          </a:p>
        </p:txBody>
      </p:sp>
      <p:sp>
        <p:nvSpPr>
          <p:cNvPr id="491" name="Google Shape;491;p137"/>
          <p:cNvSpPr/>
          <p:nvPr/>
        </p:nvSpPr>
        <p:spPr>
          <a:xfrm>
            <a:off x="565300" y="3275200"/>
            <a:ext cx="2181900" cy="281400"/>
          </a:xfrm>
          <a:prstGeom prst="roundRect">
            <a:avLst>
              <a:gd fmla="val 17816" name="adj"/>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ctr">
              <a:lnSpc>
                <a:spcPct val="150000"/>
              </a:lnSpc>
              <a:spcBef>
                <a:spcPts val="1100"/>
              </a:spcBef>
              <a:spcAft>
                <a:spcPts val="0"/>
              </a:spcAft>
              <a:buClr>
                <a:schemeClr val="dk1"/>
              </a:buClr>
              <a:buSzPts val="1800"/>
              <a:buFont typeface="Arial"/>
              <a:buNone/>
            </a:pPr>
            <a:r>
              <a:rPr b="1" i="0" lang="pt-BR" sz="1800" u="none" cap="none" strike="noStrike">
                <a:solidFill>
                  <a:schemeClr val="dk1"/>
                </a:solidFill>
                <a:latin typeface="DM Sans"/>
                <a:ea typeface="DM Sans"/>
                <a:cs typeface="DM Sans"/>
                <a:sym typeface="DM Sans"/>
              </a:rPr>
              <a:t>&lt;dd&gt;</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38"/>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Vamos ver um exemplo</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497" name="Google Shape;497;p138"/>
          <p:cNvSpPr txBox="1"/>
          <p:nvPr/>
        </p:nvSpPr>
        <p:spPr>
          <a:xfrm>
            <a:off x="1684200" y="1304739"/>
            <a:ext cx="5775600" cy="646500"/>
          </a:xfrm>
          <a:prstGeom prst="rect">
            <a:avLst/>
          </a:prstGeom>
          <a:noFill/>
          <a:ln>
            <a:noFill/>
          </a:ln>
        </p:spPr>
        <p:txBody>
          <a:bodyPr anchorCtr="0" anchor="t" bIns="91425" lIns="91425" spcFirstLastPara="1" rIns="91425" wrap="square" tIns="91425">
            <a:noAutofit/>
          </a:bodyPr>
          <a:lstStyle/>
          <a:p>
            <a:pPr indent="0" lvl="0" marL="457200" marR="0" rtl="0" algn="ctr">
              <a:lnSpc>
                <a:spcPct val="150000"/>
              </a:lnSpc>
              <a:spcBef>
                <a:spcPts val="1100"/>
              </a:spcBef>
              <a:spcAft>
                <a:spcPts val="0"/>
              </a:spcAft>
              <a:buClr>
                <a:schemeClr val="dk1"/>
              </a:buClr>
              <a:buSzPts val="1700"/>
              <a:buFont typeface="Arial"/>
              <a:buNone/>
            </a:pPr>
            <a:r>
              <a:rPr b="0" i="0" lang="pt-BR" sz="1300" u="none" cap="none" strike="noStrike">
                <a:solidFill>
                  <a:schemeClr val="lt1"/>
                </a:solidFill>
                <a:latin typeface="DM Sans"/>
                <a:ea typeface="DM Sans"/>
                <a:cs typeface="DM Sans"/>
                <a:sym typeface="DM Sans"/>
              </a:rPr>
              <a:t>Exemplo de lista de definição: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9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sp>
        <p:nvSpPr>
          <p:cNvPr id="498" name="Google Shape;498;p138"/>
          <p:cNvSpPr/>
          <p:nvPr/>
        </p:nvSpPr>
        <p:spPr>
          <a:xfrm>
            <a:off x="4497400" y="3132138"/>
            <a:ext cx="544500" cy="4107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99" name="Google Shape;499;p138"/>
          <p:cNvGraphicFramePr/>
          <p:nvPr/>
        </p:nvGraphicFramePr>
        <p:xfrm>
          <a:off x="143035" y="1932865"/>
          <a:ext cx="3000000" cy="3000000"/>
        </p:xfrm>
        <a:graphic>
          <a:graphicData uri="http://schemas.openxmlformats.org/drawingml/2006/table">
            <a:tbl>
              <a:tblPr>
                <a:noFill/>
                <a:tableStyleId>{A1A49CE8-FCBC-49D5-8492-DC57A0EE06CA}</a:tableStyleId>
              </a:tblPr>
              <a:tblGrid>
                <a:gridCol w="4190225"/>
              </a:tblGrid>
              <a:tr h="1947375">
                <a:tc>
                  <a:txBody>
                    <a:bodyPr/>
                    <a:lstStyle/>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dl</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dt</a:t>
                      </a:r>
                      <a:r>
                        <a:rPr b="0" lang="pt-BR" sz="1100" u="none" cap="none" strike="noStrike">
                          <a:solidFill>
                            <a:srgbClr val="808080"/>
                          </a:solidFill>
                          <a:latin typeface="Consolas"/>
                          <a:ea typeface="Consolas"/>
                          <a:cs typeface="Consolas"/>
                          <a:sym typeface="Consolas"/>
                        </a:rPr>
                        <a:t>&gt;</a:t>
                      </a:r>
                      <a:r>
                        <a:rPr b="0" lang="pt-BR" sz="1100" u="none" cap="none" strike="noStrike">
                          <a:solidFill>
                            <a:srgbClr val="D4D4D4"/>
                          </a:solidFill>
                          <a:latin typeface="Consolas"/>
                          <a:ea typeface="Consolas"/>
                          <a:cs typeface="Consolas"/>
                          <a:sym typeface="Consolas"/>
                        </a:rPr>
                        <a:t>HTML</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dt</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dd</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HTML é a linguagem de marcação de textos utilizada</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para exibir textos como páginas na Internet.</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dd</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dt</a:t>
                      </a:r>
                      <a:r>
                        <a:rPr b="0" lang="pt-BR" sz="1100" u="none" cap="none" strike="noStrike">
                          <a:solidFill>
                            <a:srgbClr val="808080"/>
                          </a:solidFill>
                          <a:latin typeface="Consolas"/>
                          <a:ea typeface="Consolas"/>
                          <a:cs typeface="Consolas"/>
                          <a:sym typeface="Consolas"/>
                        </a:rPr>
                        <a:t>&gt;</a:t>
                      </a:r>
                      <a:r>
                        <a:rPr b="0" lang="pt-BR" sz="1100" u="none" cap="none" strike="noStrike">
                          <a:solidFill>
                            <a:srgbClr val="D4D4D4"/>
                          </a:solidFill>
                          <a:latin typeface="Consolas"/>
                          <a:ea typeface="Consolas"/>
                          <a:cs typeface="Consolas"/>
                          <a:sym typeface="Consolas"/>
                        </a:rPr>
                        <a:t>Navegador</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dt</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dd</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Navegador é o software que requisita um documento HTML</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através do protocolo HTTP e exibe seu conteúdo em uma</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janela.</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D4D4D4"/>
                          </a:solidFill>
                          <a:latin typeface="Consolas"/>
                          <a:ea typeface="Consolas"/>
                          <a:cs typeface="Consolas"/>
                          <a:sym typeface="Consolas"/>
                        </a:rPr>
                        <a:t>    </a:t>
                      </a: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dd</a:t>
                      </a:r>
                      <a:r>
                        <a:rPr b="0" lang="pt-BR" sz="1100" u="none" cap="none" strike="noStrike">
                          <a:solidFill>
                            <a:srgbClr val="808080"/>
                          </a:solidFill>
                          <a:latin typeface="Consolas"/>
                          <a:ea typeface="Consolas"/>
                          <a:cs typeface="Consolas"/>
                          <a:sym typeface="Consolas"/>
                        </a:rPr>
                        <a:t>&gt;</a:t>
                      </a:r>
                      <a:endParaRPr b="0" sz="11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lang="pt-BR" sz="1100" u="none" cap="none" strike="noStrike">
                          <a:solidFill>
                            <a:srgbClr val="808080"/>
                          </a:solidFill>
                          <a:latin typeface="Consolas"/>
                          <a:ea typeface="Consolas"/>
                          <a:cs typeface="Consolas"/>
                          <a:sym typeface="Consolas"/>
                        </a:rPr>
                        <a:t>&lt;/</a:t>
                      </a:r>
                      <a:r>
                        <a:rPr b="0" lang="pt-BR" sz="1100" u="none" cap="none" strike="noStrike">
                          <a:solidFill>
                            <a:srgbClr val="569CD6"/>
                          </a:solidFill>
                          <a:latin typeface="Consolas"/>
                          <a:ea typeface="Consolas"/>
                          <a:cs typeface="Consolas"/>
                          <a:sym typeface="Consolas"/>
                        </a:rPr>
                        <a:t>dl</a:t>
                      </a:r>
                      <a:r>
                        <a:rPr b="0" lang="pt-BR" sz="1100" u="none" cap="none" strike="noStrike">
                          <a:solidFill>
                            <a:srgbClr val="808080"/>
                          </a:solidFill>
                          <a:latin typeface="Consolas"/>
                          <a:ea typeface="Consolas"/>
                          <a:cs typeface="Consolas"/>
                          <a:sym typeface="Consolas"/>
                        </a:rPr>
                        <a:t>&gt;</a:t>
                      </a:r>
                      <a:endParaRPr sz="1100" u="none" cap="none" strike="noStrike"/>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pic>
        <p:nvPicPr>
          <p:cNvPr id="500" name="Google Shape;500;p138"/>
          <p:cNvPicPr preferRelativeResize="0"/>
          <p:nvPr/>
        </p:nvPicPr>
        <p:blipFill rotWithShape="1">
          <a:blip r:embed="rId3">
            <a:alphaModFix/>
          </a:blip>
          <a:srcRect b="0" l="0" r="0" t="0"/>
          <a:stretch/>
        </p:blipFill>
        <p:spPr>
          <a:xfrm>
            <a:off x="5206047" y="2862687"/>
            <a:ext cx="3783011" cy="949613"/>
          </a:xfrm>
          <a:prstGeom prst="rect">
            <a:avLst/>
          </a:prstGeom>
          <a:noFill/>
          <a:ln cap="flat" cmpd="sng" w="38100">
            <a:solidFill>
              <a:srgbClr val="EAFF6A"/>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139"/>
          <p:cNvSpPr txBox="1"/>
          <p:nvPr/>
        </p:nvSpPr>
        <p:spPr>
          <a:xfrm>
            <a:off x="722550" y="1863750"/>
            <a:ext cx="60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Atividade em sala</a:t>
            </a:r>
            <a:endParaRPr b="1">
              <a:latin typeface="DM Sans"/>
              <a:ea typeface="DM Sans"/>
              <a:cs typeface="DM Sans"/>
              <a:sym typeface="DM Sans"/>
            </a:endParaRPr>
          </a:p>
        </p:txBody>
      </p:sp>
      <p:sp>
        <p:nvSpPr>
          <p:cNvPr id="506" name="Google Shape;506;p139"/>
          <p:cNvSpPr txBox="1"/>
          <p:nvPr/>
        </p:nvSpPr>
        <p:spPr>
          <a:xfrm>
            <a:off x="722550" y="2263950"/>
            <a:ext cx="7698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90FF"/>
                </a:highlight>
                <a:latin typeface="DM Sans"/>
                <a:ea typeface="DM Sans"/>
                <a:cs typeface="DM Sans"/>
                <a:sym typeface="DM Sans"/>
              </a:rPr>
              <a:t>🚨 Instruções para a equipe de professores:</a:t>
            </a:r>
            <a:endParaRPr b="1"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 atividade a seguir está oculta para que o professor tenha liberdade de aplicá-la ou não de acordo com o andamento da aula.</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grpSp>
        <p:nvGrpSpPr>
          <p:cNvPr id="511" name="Google Shape;511;p140"/>
          <p:cNvGrpSpPr/>
          <p:nvPr/>
        </p:nvGrpSpPr>
        <p:grpSpPr>
          <a:xfrm>
            <a:off x="472126" y="482986"/>
            <a:ext cx="401518" cy="401518"/>
            <a:chOff x="3137108" y="2467173"/>
            <a:chExt cx="738900" cy="738900"/>
          </a:xfrm>
        </p:grpSpPr>
        <p:sp>
          <p:nvSpPr>
            <p:cNvPr id="512" name="Google Shape;512;p14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14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14" name="Google Shape;514;p140"/>
          <p:cNvSpPr txBox="1"/>
          <p:nvPr/>
        </p:nvSpPr>
        <p:spPr>
          <a:xfrm>
            <a:off x="457350" y="1714475"/>
            <a:ext cx="7036800" cy="346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Escolha um tema (animais, lugares, plantas...) </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uma lista de definições conforme o exemplo:</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Você terá 10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15" name="Google Shape;515;p140"/>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16" name="Google Shape;516;p14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17" name="Google Shape;517;p140"/>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pic>
        <p:nvPicPr>
          <p:cNvPr id="518" name="Google Shape;518;p140"/>
          <p:cNvPicPr preferRelativeResize="0"/>
          <p:nvPr/>
        </p:nvPicPr>
        <p:blipFill rotWithShape="1">
          <a:blip r:embed="rId5">
            <a:alphaModFix/>
          </a:blip>
          <a:srcRect b="0" l="0" r="0" t="0"/>
          <a:stretch/>
        </p:blipFill>
        <p:spPr>
          <a:xfrm>
            <a:off x="2027752" y="2678369"/>
            <a:ext cx="5088495" cy="1396163"/>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4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Tabelas</a:t>
            </a:r>
            <a:endParaRPr b="1" sz="40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42"/>
          <p:cNvSpPr txBox="1"/>
          <p:nvPr/>
        </p:nvSpPr>
        <p:spPr>
          <a:xfrm>
            <a:off x="1069500" y="1587588"/>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1" i="0" lang="pt-BR" sz="4000" u="none" cap="none" strike="noStrike">
                <a:solidFill>
                  <a:schemeClr val="dk1"/>
                </a:solidFill>
                <a:highlight>
                  <a:srgbClr val="EAFF6A"/>
                </a:highlight>
                <a:latin typeface="DM Sans"/>
                <a:ea typeface="DM Sans"/>
                <a:cs typeface="DM Sans"/>
                <a:sym typeface="DM Sans"/>
              </a:rPr>
              <a:t>Tabelas</a:t>
            </a:r>
            <a:endParaRPr b="1" i="0" sz="4800" u="none" cap="none" strike="noStrike">
              <a:solidFill>
                <a:schemeClr val="dk1"/>
              </a:solidFill>
              <a:highlight>
                <a:srgbClr val="EAFF6A"/>
              </a:highlight>
              <a:latin typeface="DM Sans"/>
              <a:ea typeface="DM Sans"/>
              <a:cs typeface="DM Sans"/>
              <a:sym typeface="DM Sans"/>
            </a:endParaRPr>
          </a:p>
        </p:txBody>
      </p:sp>
      <p:sp>
        <p:nvSpPr>
          <p:cNvPr id="529" name="Google Shape;529;p142"/>
          <p:cNvSpPr txBox="1"/>
          <p:nvPr/>
        </p:nvSpPr>
        <p:spPr>
          <a:xfrm>
            <a:off x="1620900" y="2570713"/>
            <a:ext cx="59022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 São um </a:t>
            </a:r>
            <a:r>
              <a:rPr b="1" i="0" lang="pt-BR" sz="1350" u="none" cap="none" strike="noStrike">
                <a:solidFill>
                  <a:schemeClr val="dk1"/>
                </a:solidFill>
                <a:latin typeface="DM Sans"/>
                <a:ea typeface="DM Sans"/>
                <a:cs typeface="DM Sans"/>
                <a:sym typeface="DM Sans"/>
              </a:rPr>
              <a:t>conjunto de células organizadas</a:t>
            </a:r>
            <a:r>
              <a:rPr b="0" i="0" lang="pt-BR" sz="1350" u="none" cap="none" strike="noStrike">
                <a:solidFill>
                  <a:schemeClr val="dk1"/>
                </a:solidFill>
                <a:latin typeface="DM Sans"/>
                <a:ea typeface="DM Sans"/>
                <a:cs typeface="DM Sans"/>
                <a:sym typeface="DM Sans"/>
              </a:rPr>
              <a:t>, dentro das quais é possível hospedar diferentes conteúdos. O HTML dispõe de uma grande variedade de tags e atributos para criar tabelas. </a:t>
            </a:r>
            <a:r>
              <a:rPr b="1" i="0" lang="pt-BR" sz="1350" u="none" cap="none" strike="noStrike">
                <a:solidFill>
                  <a:schemeClr val="dk1"/>
                </a:solidFill>
                <a:latin typeface="DM Sans"/>
                <a:ea typeface="DM Sans"/>
                <a:cs typeface="DM Sans"/>
                <a:sym typeface="DM Sans"/>
              </a:rPr>
              <a:t>Servem para representar informações tabuladas, em linhas e colunas.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2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2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384" name="Google Shape;384;p12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385" name="Google Shape;385;p12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43"/>
          <p:cNvSpPr txBox="1"/>
          <p:nvPr/>
        </p:nvSpPr>
        <p:spPr>
          <a:xfrm>
            <a:off x="0" y="151500"/>
            <a:ext cx="914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600"/>
              <a:buFont typeface="Arial"/>
              <a:buNone/>
            </a:pPr>
            <a:r>
              <a:rPr b="1" i="0" lang="pt-BR" sz="3500" u="none" cap="none" strike="noStrike">
                <a:solidFill>
                  <a:schemeClr val="dk1"/>
                </a:solidFill>
                <a:highlight>
                  <a:srgbClr val="EAFF6A"/>
                </a:highlight>
                <a:latin typeface="DM Sans"/>
                <a:ea typeface="DM Sans"/>
                <a:cs typeface="DM Sans"/>
                <a:sym typeface="DM Sans"/>
              </a:rPr>
              <a:t>Tags básicas para tabelas em HTML</a:t>
            </a:r>
            <a:endParaRPr b="1" i="0" sz="3500" u="none" cap="none" strike="noStrike">
              <a:solidFill>
                <a:srgbClr val="000000"/>
              </a:solidFill>
              <a:highlight>
                <a:srgbClr val="EAFF6A"/>
              </a:highlight>
              <a:latin typeface="DM Sans"/>
              <a:ea typeface="DM Sans"/>
              <a:cs typeface="DM Sans"/>
              <a:sym typeface="DM Sans"/>
            </a:endParaRPr>
          </a:p>
        </p:txBody>
      </p:sp>
      <p:graphicFrame>
        <p:nvGraphicFramePr>
          <p:cNvPr id="535" name="Google Shape;535;p143"/>
          <p:cNvGraphicFramePr/>
          <p:nvPr/>
        </p:nvGraphicFramePr>
        <p:xfrm>
          <a:off x="952500" y="2084700"/>
          <a:ext cx="3000000" cy="3000000"/>
        </p:xfrm>
        <a:graphic>
          <a:graphicData uri="http://schemas.openxmlformats.org/drawingml/2006/table">
            <a:tbl>
              <a:tblPr>
                <a:noFill/>
                <a:tableStyleId>{7DA9D595-B014-4C6B-977D-F47D2EF86743}</a:tableStyleId>
              </a:tblPr>
              <a:tblGrid>
                <a:gridCol w="1447800"/>
                <a:gridCol w="1447800"/>
                <a:gridCol w="1447800"/>
                <a:gridCol w="1447800"/>
                <a:gridCol w="14478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9E9E9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9E9E9E"/>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DM Sans"/>
                          <a:ea typeface="DM Sans"/>
                          <a:cs typeface="DM Sans"/>
                          <a:sym typeface="DM Sans"/>
                        </a:rPr>
                        <a:t>Linha 1 - Coluna 1</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1 - Coluna 2</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1 - Coluna 3</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1 - Coluna 4</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1 - Coluna 5</a:t>
                      </a:r>
                      <a:endParaRPr sz="1400" u="none" cap="none" strike="noStrike">
                        <a:latin typeface="DM Sans"/>
                        <a:ea typeface="DM Sans"/>
                        <a:cs typeface="DM Sans"/>
                        <a:sym typeface="DM Sans"/>
                      </a:endParaRPr>
                    </a:p>
                  </a:txBody>
                  <a:tcPr marT="91425" marB="91425" marR="91425" marL="91425">
                    <a:solidFill>
                      <a:srgbClr val="EAFF6A"/>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2 - Coluna 1</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2 - Coluna 2</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2 - Coluna 3</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2 - Coluna 4</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2 - Coluna 5</a:t>
                      </a:r>
                      <a:endParaRPr sz="1400" u="none" cap="none" strike="noStrike">
                        <a:latin typeface="DM Sans"/>
                        <a:ea typeface="DM Sans"/>
                        <a:cs typeface="DM Sans"/>
                        <a:sym typeface="DM Sans"/>
                      </a:endParaRPr>
                    </a:p>
                  </a:txBody>
                  <a:tcPr marT="91425" marB="91425" marR="91425" marL="91425">
                    <a:solidFill>
                      <a:srgbClr val="EAFF6A"/>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3 - Coluna 1</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solidFill>
                            <a:schemeClr val="dk1"/>
                          </a:solidFill>
                          <a:latin typeface="DM Sans"/>
                          <a:ea typeface="DM Sans"/>
                          <a:cs typeface="DM Sans"/>
                          <a:sym typeface="DM Sans"/>
                        </a:rPr>
                        <a:t>Linha 3 - Coluna 2</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3 - Coluna 3</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3 - Coluna 4</a:t>
                      </a:r>
                      <a:endParaRPr sz="1400"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pt-BR" sz="1000" u="none" cap="none" strike="noStrike">
                          <a:solidFill>
                            <a:schemeClr val="dk1"/>
                          </a:solidFill>
                          <a:latin typeface="DM Sans"/>
                          <a:ea typeface="DM Sans"/>
                          <a:cs typeface="DM Sans"/>
                          <a:sym typeface="DM Sans"/>
                        </a:rPr>
                        <a:t>Linha 3 - Coluna 5</a:t>
                      </a:r>
                      <a:endParaRPr sz="1400" u="none" cap="none" strike="noStrike">
                        <a:latin typeface="DM Sans"/>
                        <a:ea typeface="DM Sans"/>
                        <a:cs typeface="DM Sans"/>
                        <a:sym typeface="DM Sans"/>
                      </a:endParaRPr>
                    </a:p>
                  </a:txBody>
                  <a:tcPr marT="91425" marB="91425" marR="91425" marL="91425">
                    <a:solidFill>
                      <a:srgbClr val="EAFF6A"/>
                    </a:solidFill>
                  </a:tcPr>
                </a:tc>
              </a:tr>
            </a:tbl>
          </a:graphicData>
        </a:graphic>
      </p:graphicFrame>
      <p:cxnSp>
        <p:nvCxnSpPr>
          <p:cNvPr id="536" name="Google Shape;536;p143"/>
          <p:cNvCxnSpPr/>
          <p:nvPr/>
        </p:nvCxnSpPr>
        <p:spPr>
          <a:xfrm rot="10800000">
            <a:off x="743725" y="1811700"/>
            <a:ext cx="210600" cy="260400"/>
          </a:xfrm>
          <a:prstGeom prst="straightConnector1">
            <a:avLst/>
          </a:prstGeom>
          <a:noFill/>
          <a:ln cap="flat" cmpd="sng" w="9525">
            <a:solidFill>
              <a:schemeClr val="dk2"/>
            </a:solidFill>
            <a:prstDash val="solid"/>
            <a:round/>
            <a:headEnd len="sm" w="sm" type="none"/>
            <a:tailEnd len="sm" w="sm" type="none"/>
          </a:ln>
        </p:spPr>
      </p:cxnSp>
      <p:sp>
        <p:nvSpPr>
          <p:cNvPr id="537" name="Google Shape;537;p143"/>
          <p:cNvSpPr/>
          <p:nvPr/>
        </p:nvSpPr>
        <p:spPr>
          <a:xfrm>
            <a:off x="134500" y="1530300"/>
            <a:ext cx="1103100" cy="281400"/>
          </a:xfrm>
          <a:prstGeom prst="roundRect">
            <a:avLst>
              <a:gd fmla="val 17816"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800" u="none" cap="none" strike="noStrike">
                <a:solidFill>
                  <a:schemeClr val="lt1"/>
                </a:solidFill>
                <a:latin typeface="Helvetica Neue"/>
                <a:ea typeface="Helvetica Neue"/>
                <a:cs typeface="Helvetica Neue"/>
                <a:sym typeface="Helvetica Neue"/>
              </a:rPr>
              <a:t>&lt;table&gt;</a:t>
            </a:r>
            <a:endParaRPr b="0" i="0" sz="1400" u="none" cap="none" strike="noStrike">
              <a:solidFill>
                <a:schemeClr val="lt1"/>
              </a:solidFill>
              <a:latin typeface="Arial"/>
              <a:ea typeface="Arial"/>
              <a:cs typeface="Arial"/>
              <a:sym typeface="Arial"/>
            </a:endParaRPr>
          </a:p>
        </p:txBody>
      </p:sp>
      <p:cxnSp>
        <p:nvCxnSpPr>
          <p:cNvPr id="538" name="Google Shape;538;p143"/>
          <p:cNvCxnSpPr/>
          <p:nvPr/>
        </p:nvCxnSpPr>
        <p:spPr>
          <a:xfrm rot="10800000">
            <a:off x="8191500" y="3608700"/>
            <a:ext cx="210600" cy="260400"/>
          </a:xfrm>
          <a:prstGeom prst="straightConnector1">
            <a:avLst/>
          </a:prstGeom>
          <a:noFill/>
          <a:ln cap="flat" cmpd="sng" w="9525">
            <a:solidFill>
              <a:schemeClr val="dk2"/>
            </a:solidFill>
            <a:prstDash val="solid"/>
            <a:round/>
            <a:headEnd len="sm" w="sm" type="none"/>
            <a:tailEnd len="sm" w="sm" type="none"/>
          </a:ln>
        </p:spPr>
      </p:cxnSp>
      <p:sp>
        <p:nvSpPr>
          <p:cNvPr id="539" name="Google Shape;539;p143"/>
          <p:cNvSpPr/>
          <p:nvPr/>
        </p:nvSpPr>
        <p:spPr>
          <a:xfrm>
            <a:off x="7800975" y="3883425"/>
            <a:ext cx="1186500" cy="281400"/>
          </a:xfrm>
          <a:prstGeom prst="roundRect">
            <a:avLst>
              <a:gd fmla="val 17816"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800" u="none" cap="none" strike="noStrike">
                <a:solidFill>
                  <a:schemeClr val="lt1"/>
                </a:solidFill>
                <a:latin typeface="Helvetica Neue"/>
                <a:ea typeface="Helvetica Neue"/>
                <a:cs typeface="Helvetica Neue"/>
                <a:sym typeface="Helvetica Neue"/>
              </a:rPr>
              <a:t>&lt;/table&gt;</a:t>
            </a:r>
            <a:endParaRPr b="0" i="0" sz="1400" u="none" cap="none" strike="noStrike">
              <a:solidFill>
                <a:schemeClr val="lt1"/>
              </a:solidFill>
              <a:latin typeface="Arial"/>
              <a:ea typeface="Arial"/>
              <a:cs typeface="Arial"/>
              <a:sym typeface="Arial"/>
            </a:endParaRPr>
          </a:p>
        </p:txBody>
      </p:sp>
      <p:cxnSp>
        <p:nvCxnSpPr>
          <p:cNvPr id="540" name="Google Shape;540;p143"/>
          <p:cNvCxnSpPr/>
          <p:nvPr/>
        </p:nvCxnSpPr>
        <p:spPr>
          <a:xfrm rot="10800000">
            <a:off x="3061300" y="1873875"/>
            <a:ext cx="0" cy="210600"/>
          </a:xfrm>
          <a:prstGeom prst="straightConnector1">
            <a:avLst/>
          </a:prstGeom>
          <a:noFill/>
          <a:ln cap="flat" cmpd="sng" w="9525">
            <a:solidFill>
              <a:schemeClr val="dk2"/>
            </a:solidFill>
            <a:prstDash val="solid"/>
            <a:round/>
            <a:headEnd len="sm" w="sm" type="none"/>
            <a:tailEnd len="sm" w="sm" type="none"/>
          </a:ln>
        </p:spPr>
      </p:cxnSp>
      <p:sp>
        <p:nvSpPr>
          <p:cNvPr id="541" name="Google Shape;541;p143"/>
          <p:cNvSpPr/>
          <p:nvPr/>
        </p:nvSpPr>
        <p:spPr>
          <a:xfrm>
            <a:off x="2509750" y="1592475"/>
            <a:ext cx="1103100" cy="281400"/>
          </a:xfrm>
          <a:prstGeom prst="roundRect">
            <a:avLst>
              <a:gd fmla="val 17816"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&lt;th&gt;</a:t>
            </a:r>
            <a:r>
              <a:rPr b="1" i="0" lang="pt-BR" sz="1500" u="none" cap="none" strike="noStrike">
                <a:solidFill>
                  <a:schemeClr val="dk1"/>
                </a:solidFill>
                <a:latin typeface="Helvetica Neue"/>
                <a:ea typeface="Helvetica Neue"/>
                <a:cs typeface="Helvetica Neue"/>
                <a:sym typeface="Helvetica Neue"/>
              </a:rPr>
              <a:t>&lt;/th&gt;</a:t>
            </a:r>
            <a:endParaRPr b="0" i="0" sz="1400" u="none" cap="none" strike="noStrike">
              <a:solidFill>
                <a:srgbClr val="000000"/>
              </a:solidFill>
              <a:latin typeface="Arial"/>
              <a:ea typeface="Arial"/>
              <a:cs typeface="Arial"/>
              <a:sym typeface="Arial"/>
            </a:endParaRPr>
          </a:p>
        </p:txBody>
      </p:sp>
      <p:cxnSp>
        <p:nvCxnSpPr>
          <p:cNvPr id="542" name="Google Shape;542;p143"/>
          <p:cNvCxnSpPr>
            <a:endCxn id="543" idx="3"/>
          </p:cNvCxnSpPr>
          <p:nvPr/>
        </p:nvCxnSpPr>
        <p:spPr>
          <a:xfrm rot="10800000">
            <a:off x="676275" y="2667000"/>
            <a:ext cx="276300" cy="0"/>
          </a:xfrm>
          <a:prstGeom prst="straightConnector1">
            <a:avLst/>
          </a:prstGeom>
          <a:noFill/>
          <a:ln cap="flat" cmpd="sng" w="9525">
            <a:solidFill>
              <a:schemeClr val="dk2"/>
            </a:solidFill>
            <a:prstDash val="solid"/>
            <a:round/>
            <a:headEnd len="sm" w="sm" type="none"/>
            <a:tailEnd len="sm" w="sm" type="none"/>
          </a:ln>
        </p:spPr>
      </p:cxnSp>
      <p:cxnSp>
        <p:nvCxnSpPr>
          <p:cNvPr id="544" name="Google Shape;544;p143"/>
          <p:cNvCxnSpPr>
            <a:endCxn id="545" idx="3"/>
          </p:cNvCxnSpPr>
          <p:nvPr/>
        </p:nvCxnSpPr>
        <p:spPr>
          <a:xfrm rot="10800000">
            <a:off x="676275" y="3038475"/>
            <a:ext cx="276300" cy="0"/>
          </a:xfrm>
          <a:prstGeom prst="straightConnector1">
            <a:avLst/>
          </a:prstGeom>
          <a:noFill/>
          <a:ln cap="flat" cmpd="sng" w="9525">
            <a:solidFill>
              <a:schemeClr val="dk2"/>
            </a:solidFill>
            <a:prstDash val="solid"/>
            <a:round/>
            <a:headEnd len="sm" w="sm" type="none"/>
            <a:tailEnd len="sm" w="sm" type="none"/>
          </a:ln>
        </p:spPr>
      </p:cxnSp>
      <p:cxnSp>
        <p:nvCxnSpPr>
          <p:cNvPr id="546" name="Google Shape;546;p143"/>
          <p:cNvCxnSpPr>
            <a:endCxn id="547" idx="3"/>
          </p:cNvCxnSpPr>
          <p:nvPr/>
        </p:nvCxnSpPr>
        <p:spPr>
          <a:xfrm rot="10800000">
            <a:off x="676275" y="3467100"/>
            <a:ext cx="276300" cy="0"/>
          </a:xfrm>
          <a:prstGeom prst="straightConnector1">
            <a:avLst/>
          </a:prstGeom>
          <a:noFill/>
          <a:ln cap="flat" cmpd="sng" w="9525">
            <a:solidFill>
              <a:schemeClr val="dk2"/>
            </a:solidFill>
            <a:prstDash val="solid"/>
            <a:round/>
            <a:headEnd len="sm" w="sm" type="none"/>
            <a:tailEnd len="sm" w="sm" type="none"/>
          </a:ln>
        </p:spPr>
      </p:cxnSp>
      <p:sp>
        <p:nvSpPr>
          <p:cNvPr id="543" name="Google Shape;543;p143"/>
          <p:cNvSpPr/>
          <p:nvPr/>
        </p:nvSpPr>
        <p:spPr>
          <a:xfrm>
            <a:off x="66675" y="2526300"/>
            <a:ext cx="6096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sp>
        <p:nvSpPr>
          <p:cNvPr id="545" name="Google Shape;545;p143"/>
          <p:cNvSpPr/>
          <p:nvPr/>
        </p:nvSpPr>
        <p:spPr>
          <a:xfrm>
            <a:off x="66675" y="2897775"/>
            <a:ext cx="6096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sp>
        <p:nvSpPr>
          <p:cNvPr id="547" name="Google Shape;547;p143"/>
          <p:cNvSpPr/>
          <p:nvPr/>
        </p:nvSpPr>
        <p:spPr>
          <a:xfrm>
            <a:off x="66675" y="3326400"/>
            <a:ext cx="6096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cxnSp>
        <p:nvCxnSpPr>
          <p:cNvPr id="548" name="Google Shape;548;p143"/>
          <p:cNvCxnSpPr/>
          <p:nvPr/>
        </p:nvCxnSpPr>
        <p:spPr>
          <a:xfrm rot="10800000">
            <a:off x="8191500" y="2667000"/>
            <a:ext cx="276300" cy="0"/>
          </a:xfrm>
          <a:prstGeom prst="straightConnector1">
            <a:avLst/>
          </a:prstGeom>
          <a:noFill/>
          <a:ln cap="flat" cmpd="sng" w="9525">
            <a:solidFill>
              <a:schemeClr val="dk2"/>
            </a:solidFill>
            <a:prstDash val="solid"/>
            <a:round/>
            <a:headEnd len="sm" w="sm" type="none"/>
            <a:tailEnd len="sm" w="sm" type="none"/>
          </a:ln>
        </p:spPr>
      </p:cxnSp>
      <p:cxnSp>
        <p:nvCxnSpPr>
          <p:cNvPr id="549" name="Google Shape;549;p143"/>
          <p:cNvCxnSpPr/>
          <p:nvPr/>
        </p:nvCxnSpPr>
        <p:spPr>
          <a:xfrm rot="10800000">
            <a:off x="8191500" y="3038475"/>
            <a:ext cx="276300" cy="0"/>
          </a:xfrm>
          <a:prstGeom prst="straightConnector1">
            <a:avLst/>
          </a:prstGeom>
          <a:noFill/>
          <a:ln cap="flat" cmpd="sng" w="9525">
            <a:solidFill>
              <a:schemeClr val="dk2"/>
            </a:solidFill>
            <a:prstDash val="solid"/>
            <a:round/>
            <a:headEnd len="sm" w="sm" type="none"/>
            <a:tailEnd len="sm" w="sm" type="none"/>
          </a:ln>
        </p:spPr>
      </p:cxnSp>
      <p:cxnSp>
        <p:nvCxnSpPr>
          <p:cNvPr id="550" name="Google Shape;550;p143"/>
          <p:cNvCxnSpPr/>
          <p:nvPr/>
        </p:nvCxnSpPr>
        <p:spPr>
          <a:xfrm rot="10800000">
            <a:off x="8191500" y="3419475"/>
            <a:ext cx="276300" cy="0"/>
          </a:xfrm>
          <a:prstGeom prst="straightConnector1">
            <a:avLst/>
          </a:prstGeom>
          <a:noFill/>
          <a:ln cap="flat" cmpd="sng" w="9525">
            <a:solidFill>
              <a:schemeClr val="dk2"/>
            </a:solidFill>
            <a:prstDash val="solid"/>
            <a:round/>
            <a:headEnd len="sm" w="sm" type="none"/>
            <a:tailEnd len="sm" w="sm" type="none"/>
          </a:ln>
        </p:spPr>
      </p:cxnSp>
      <p:sp>
        <p:nvSpPr>
          <p:cNvPr id="551" name="Google Shape;551;p143"/>
          <p:cNvSpPr/>
          <p:nvPr/>
        </p:nvSpPr>
        <p:spPr>
          <a:xfrm>
            <a:off x="8402100" y="2526300"/>
            <a:ext cx="6753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sp>
        <p:nvSpPr>
          <p:cNvPr id="552" name="Google Shape;552;p143"/>
          <p:cNvSpPr/>
          <p:nvPr/>
        </p:nvSpPr>
        <p:spPr>
          <a:xfrm>
            <a:off x="8402100" y="2902538"/>
            <a:ext cx="6753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sp>
        <p:nvSpPr>
          <p:cNvPr id="553" name="Google Shape;553;p143"/>
          <p:cNvSpPr/>
          <p:nvPr/>
        </p:nvSpPr>
        <p:spPr>
          <a:xfrm>
            <a:off x="8402100" y="3255613"/>
            <a:ext cx="6753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rgbClr val="000000"/>
              </a:buClr>
              <a:buSzPts val="1800"/>
              <a:buFont typeface="Arial"/>
              <a:buNone/>
            </a:pPr>
            <a:r>
              <a:rPr b="1" i="0" lang="pt-BR" sz="1500" u="none" cap="none" strike="noStrike">
                <a:solidFill>
                  <a:srgbClr val="000000"/>
                </a:solidFill>
                <a:latin typeface="Helvetica Neue"/>
                <a:ea typeface="Helvetica Neue"/>
                <a:cs typeface="Helvetica Neue"/>
                <a:sym typeface="Helvetica Neue"/>
              </a:rPr>
              <a:t>&lt;/tr&gt;</a:t>
            </a:r>
            <a:endParaRPr b="0" i="0" sz="1400" u="none" cap="none" strike="noStrike">
              <a:solidFill>
                <a:srgbClr val="000000"/>
              </a:solidFill>
              <a:latin typeface="Arial"/>
              <a:ea typeface="Arial"/>
              <a:cs typeface="Arial"/>
              <a:sym typeface="Arial"/>
            </a:endParaRPr>
          </a:p>
        </p:txBody>
      </p:sp>
      <p:cxnSp>
        <p:nvCxnSpPr>
          <p:cNvPr id="554" name="Google Shape;554;p143"/>
          <p:cNvCxnSpPr/>
          <p:nvPr/>
        </p:nvCxnSpPr>
        <p:spPr>
          <a:xfrm>
            <a:off x="952500" y="2085975"/>
            <a:ext cx="0" cy="1562100"/>
          </a:xfrm>
          <a:prstGeom prst="straightConnector1">
            <a:avLst/>
          </a:prstGeom>
          <a:noFill/>
          <a:ln cap="flat" cmpd="sng" w="28575">
            <a:solidFill>
              <a:schemeClr val="dk1"/>
            </a:solidFill>
            <a:prstDash val="solid"/>
            <a:round/>
            <a:headEnd len="sm" w="sm" type="none"/>
            <a:tailEnd len="sm" w="sm" type="none"/>
          </a:ln>
        </p:spPr>
      </p:cxnSp>
      <p:cxnSp>
        <p:nvCxnSpPr>
          <p:cNvPr id="555" name="Google Shape;555;p143"/>
          <p:cNvCxnSpPr/>
          <p:nvPr/>
        </p:nvCxnSpPr>
        <p:spPr>
          <a:xfrm>
            <a:off x="8181975" y="2065650"/>
            <a:ext cx="0" cy="1562100"/>
          </a:xfrm>
          <a:prstGeom prst="straightConnector1">
            <a:avLst/>
          </a:prstGeom>
          <a:noFill/>
          <a:ln cap="flat" cmpd="sng" w="28575">
            <a:solidFill>
              <a:schemeClr val="dk1"/>
            </a:solidFill>
            <a:prstDash val="solid"/>
            <a:round/>
            <a:headEnd len="sm" w="sm" type="none"/>
            <a:tailEnd len="sm" w="sm" type="none"/>
          </a:ln>
        </p:spPr>
      </p:cxnSp>
      <p:cxnSp>
        <p:nvCxnSpPr>
          <p:cNvPr id="556" name="Google Shape;556;p143"/>
          <p:cNvCxnSpPr/>
          <p:nvPr/>
        </p:nvCxnSpPr>
        <p:spPr>
          <a:xfrm>
            <a:off x="971550" y="2095500"/>
            <a:ext cx="7191300" cy="0"/>
          </a:xfrm>
          <a:prstGeom prst="straightConnector1">
            <a:avLst/>
          </a:prstGeom>
          <a:noFill/>
          <a:ln cap="flat" cmpd="sng" w="19050">
            <a:solidFill>
              <a:schemeClr val="dk1"/>
            </a:solidFill>
            <a:prstDash val="solid"/>
            <a:round/>
            <a:headEnd len="sm" w="sm" type="none"/>
            <a:tailEnd len="sm" w="sm" type="none"/>
          </a:ln>
        </p:spPr>
      </p:cxnSp>
      <p:cxnSp>
        <p:nvCxnSpPr>
          <p:cNvPr id="557" name="Google Shape;557;p143"/>
          <p:cNvCxnSpPr/>
          <p:nvPr/>
        </p:nvCxnSpPr>
        <p:spPr>
          <a:xfrm>
            <a:off x="971550" y="3648075"/>
            <a:ext cx="7191300" cy="0"/>
          </a:xfrm>
          <a:prstGeom prst="straightConnector1">
            <a:avLst/>
          </a:prstGeom>
          <a:noFill/>
          <a:ln cap="flat" cmpd="sng" w="19050">
            <a:solidFill>
              <a:schemeClr val="dk1"/>
            </a:solidFill>
            <a:prstDash val="solid"/>
            <a:round/>
            <a:headEnd len="sm" w="sm" type="none"/>
            <a:tailEnd len="sm" w="sm" type="none"/>
          </a:ln>
        </p:spPr>
      </p:cxnSp>
      <p:cxnSp>
        <p:nvCxnSpPr>
          <p:cNvPr id="558" name="Google Shape;558;p143"/>
          <p:cNvCxnSpPr/>
          <p:nvPr/>
        </p:nvCxnSpPr>
        <p:spPr>
          <a:xfrm rot="10800000">
            <a:off x="3061300" y="3633375"/>
            <a:ext cx="0" cy="271200"/>
          </a:xfrm>
          <a:prstGeom prst="straightConnector1">
            <a:avLst/>
          </a:prstGeom>
          <a:noFill/>
          <a:ln cap="flat" cmpd="sng" w="9525">
            <a:solidFill>
              <a:schemeClr val="dk2"/>
            </a:solidFill>
            <a:prstDash val="solid"/>
            <a:round/>
            <a:headEnd len="sm" w="sm" type="none"/>
            <a:tailEnd len="sm" w="sm" type="none"/>
          </a:ln>
        </p:spPr>
      </p:cxnSp>
      <p:sp>
        <p:nvSpPr>
          <p:cNvPr id="559" name="Google Shape;559;p143"/>
          <p:cNvSpPr/>
          <p:nvPr/>
        </p:nvSpPr>
        <p:spPr>
          <a:xfrm>
            <a:off x="2509800" y="3904575"/>
            <a:ext cx="11478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0" lvl="0" marL="0" marR="0" rtl="0" algn="l">
              <a:lnSpc>
                <a:spcPct val="150000"/>
              </a:lnSpc>
              <a:spcBef>
                <a:spcPts val="1100"/>
              </a:spcBef>
              <a:spcAft>
                <a:spcPts val="0"/>
              </a:spcAft>
              <a:buClr>
                <a:schemeClr val="dk1"/>
              </a:buClr>
              <a:buSzPts val="1800"/>
              <a:buFont typeface="Arial"/>
              <a:buNone/>
            </a:pPr>
            <a:r>
              <a:rPr b="1" i="0" lang="pt-BR" sz="1500" u="none" cap="none" strike="noStrike">
                <a:solidFill>
                  <a:schemeClr val="dk1"/>
                </a:solidFill>
                <a:latin typeface="Helvetica Neue"/>
                <a:ea typeface="Helvetica Neue"/>
                <a:cs typeface="Helvetica Neue"/>
                <a:sym typeface="Helvetica Neue"/>
              </a:rPr>
              <a:t>&lt;td&gt;&lt;/td&gt;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44"/>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Vamos ver um exemplo</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565" name="Google Shape;565;p144"/>
          <p:cNvSpPr/>
          <p:nvPr/>
        </p:nvSpPr>
        <p:spPr>
          <a:xfrm>
            <a:off x="4299750" y="2967188"/>
            <a:ext cx="544500" cy="410700"/>
          </a:xfrm>
          <a:prstGeom prst="rightArrow">
            <a:avLst>
              <a:gd fmla="val 50000" name="adj1"/>
              <a:gd fmla="val 50000" name="adj2"/>
            </a:avLst>
          </a:prstGeom>
          <a:solidFill>
            <a:schemeClr val="dk1"/>
          </a:solidFill>
          <a:ln cap="flat" cmpd="sng" w="19050">
            <a:solidFill>
              <a:srgbClr val="EAFF6A"/>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66" name="Google Shape;566;p144"/>
          <p:cNvGraphicFramePr/>
          <p:nvPr/>
        </p:nvGraphicFramePr>
        <p:xfrm>
          <a:off x="184795" y="1281475"/>
          <a:ext cx="3000000" cy="3000000"/>
        </p:xfrm>
        <a:graphic>
          <a:graphicData uri="http://schemas.openxmlformats.org/drawingml/2006/table">
            <a:tbl>
              <a:tblPr>
                <a:noFill/>
                <a:tableStyleId>{A1A49CE8-FCBC-49D5-8492-DC57A0EE06CA}</a:tableStyleId>
              </a:tblPr>
              <a:tblGrid>
                <a:gridCol w="3917300"/>
              </a:tblGrid>
              <a:tr h="3296925">
                <a:tc>
                  <a:txBody>
                    <a:bodyPr/>
                    <a:lstStyle/>
                    <a:p>
                      <a:pPr indent="0" lvl="0" marL="0" rtl="0" algn="l">
                        <a:lnSpc>
                          <a:spcPct val="135714"/>
                        </a:lnSpc>
                        <a:spcBef>
                          <a:spcPts val="0"/>
                        </a:spcBef>
                        <a:spcAft>
                          <a:spcPts val="0"/>
                        </a:spcAft>
                        <a:buClr>
                          <a:schemeClr val="dk1"/>
                        </a:buClr>
                        <a:buSzPts val="1100"/>
                        <a:buFont typeface="Arial"/>
                        <a:buNone/>
                      </a:pP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table</a:t>
                      </a:r>
                      <a:r>
                        <a:rPr lang="pt-BR" sz="1050">
                          <a:solidFill>
                            <a:srgbClr val="D4D4D4"/>
                          </a:solidFill>
                          <a:latin typeface="Consolas"/>
                          <a:ea typeface="Consolas"/>
                          <a:cs typeface="Consolas"/>
                          <a:sym typeface="Consolas"/>
                        </a:rPr>
                        <a:t> </a:t>
                      </a:r>
                      <a:r>
                        <a:rPr lang="pt-BR" sz="1050">
                          <a:solidFill>
                            <a:srgbClr val="F44747"/>
                          </a:solidFill>
                          <a:latin typeface="Consolas"/>
                          <a:ea typeface="Consolas"/>
                          <a:cs typeface="Consolas"/>
                          <a:sym typeface="Consolas"/>
                        </a:rPr>
                        <a:t>border</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início da linha do cabeçalho--&gt;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Cabeçalho 1</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Cabeçalho 2</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Cabeçalho 3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th</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final da linha do cabeçalho--&gt;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início da primeira linha--&gt;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1 - Coluna 1</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1 - Coluna 2</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1 - Coluna 3</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final da primeira linha --&gt;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início da segunda linha--&gt;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2 - Coluna 1</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2 - Coluna 2</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r>
                        <a:rPr lang="pt-BR" sz="1050">
                          <a:solidFill>
                            <a:srgbClr val="D4D4D4"/>
                          </a:solidFill>
                          <a:latin typeface="Consolas"/>
                          <a:ea typeface="Consolas"/>
                          <a:cs typeface="Consolas"/>
                          <a:sym typeface="Consolas"/>
                        </a:rPr>
                        <a:t>Linha 2 - Coluna 3</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td</a:t>
                      </a:r>
                      <a:r>
                        <a:rPr lang="pt-BR"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D4D4D4"/>
                          </a:solidFill>
                          <a:latin typeface="Consolas"/>
                          <a:ea typeface="Consolas"/>
                          <a:cs typeface="Consolas"/>
                          <a:sym typeface="Consolas"/>
                        </a:rPr>
                        <a:t>    </a:t>
                      </a: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tr</a:t>
                      </a:r>
                      <a:r>
                        <a:rPr lang="pt-BR" sz="1050">
                          <a:solidFill>
                            <a:srgbClr val="808080"/>
                          </a:solidFill>
                          <a:latin typeface="Consolas"/>
                          <a:ea typeface="Consolas"/>
                          <a:cs typeface="Consolas"/>
                          <a:sym typeface="Consolas"/>
                        </a:rPr>
                        <a:t>&gt;</a:t>
                      </a:r>
                      <a:r>
                        <a:rPr lang="pt-BR" sz="1050">
                          <a:solidFill>
                            <a:srgbClr val="6A9955"/>
                          </a:solidFill>
                          <a:latin typeface="Consolas"/>
                          <a:ea typeface="Consolas"/>
                          <a:cs typeface="Consolas"/>
                          <a:sym typeface="Consolas"/>
                        </a:rPr>
                        <a:t>&lt;!-- final da segunda linha --&gt;</a:t>
                      </a:r>
                      <a:endParaRPr sz="1050">
                        <a:solidFill>
                          <a:srgbClr val="6A9955"/>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sz="1050">
                          <a:solidFill>
                            <a:srgbClr val="808080"/>
                          </a:solidFill>
                          <a:latin typeface="Consolas"/>
                          <a:ea typeface="Consolas"/>
                          <a:cs typeface="Consolas"/>
                          <a:sym typeface="Consolas"/>
                        </a:rPr>
                        <a:t>&lt;/</a:t>
                      </a:r>
                      <a:r>
                        <a:rPr lang="pt-BR" sz="1050">
                          <a:solidFill>
                            <a:srgbClr val="569CD6"/>
                          </a:solidFill>
                          <a:latin typeface="Consolas"/>
                          <a:ea typeface="Consolas"/>
                          <a:cs typeface="Consolas"/>
                          <a:sym typeface="Consolas"/>
                        </a:rPr>
                        <a:t>table</a:t>
                      </a:r>
                      <a:r>
                        <a:rPr lang="pt-BR" sz="1050">
                          <a:solidFill>
                            <a:srgbClr val="808080"/>
                          </a:solidFill>
                          <a:latin typeface="Consolas"/>
                          <a:ea typeface="Consolas"/>
                          <a:cs typeface="Consolas"/>
                          <a:sym typeface="Consolas"/>
                        </a:rPr>
                        <a:t>&gt;</a:t>
                      </a:r>
                      <a:endParaRPr sz="1300">
                        <a:solidFill>
                          <a:srgbClr val="808080"/>
                        </a:solidFill>
                        <a:latin typeface="Consolas"/>
                        <a:ea typeface="Consolas"/>
                        <a:cs typeface="Consolas"/>
                        <a:sym typeface="Consolas"/>
                      </a:endParaRPr>
                    </a:p>
                  </a:txBody>
                  <a:tcPr marT="63500" marB="63500" marR="63500" marL="63500">
                    <a:lnL cap="flat" cmpd="sng" w="38100">
                      <a:solidFill>
                        <a:srgbClr val="EAFF6A">
                          <a:alpha val="0"/>
                        </a:srgbClr>
                      </a:solidFill>
                      <a:prstDash val="solid"/>
                      <a:round/>
                      <a:headEnd len="sm" w="sm" type="none"/>
                      <a:tailEnd len="sm" w="sm" type="none"/>
                    </a:lnL>
                    <a:lnR cap="flat" cmpd="sng" w="38100">
                      <a:solidFill>
                        <a:srgbClr val="EAFF6A">
                          <a:alpha val="0"/>
                        </a:srgbClr>
                      </a:solidFill>
                      <a:prstDash val="solid"/>
                      <a:round/>
                      <a:headEnd len="sm" w="sm" type="none"/>
                      <a:tailEnd len="sm" w="sm" type="none"/>
                    </a:lnR>
                    <a:lnT cap="flat" cmpd="sng" w="38100">
                      <a:solidFill>
                        <a:srgbClr val="EAFF6A">
                          <a:alpha val="0"/>
                        </a:srgbClr>
                      </a:solidFill>
                      <a:prstDash val="solid"/>
                      <a:round/>
                      <a:headEnd len="sm" w="sm" type="none"/>
                      <a:tailEnd len="sm" w="sm" type="none"/>
                    </a:lnT>
                    <a:lnB cap="flat" cmpd="sng" w="38100">
                      <a:solidFill>
                        <a:srgbClr val="EAFF6A">
                          <a:alpha val="0"/>
                        </a:srgbClr>
                      </a:solidFill>
                      <a:prstDash val="solid"/>
                      <a:round/>
                      <a:headEnd len="sm" w="sm" type="none"/>
                      <a:tailEnd len="sm" w="sm" type="none"/>
                    </a:lnB>
                    <a:solidFill>
                      <a:srgbClr val="0C343D"/>
                    </a:solidFill>
                  </a:tcPr>
                </a:tc>
              </a:tr>
            </a:tbl>
          </a:graphicData>
        </a:graphic>
      </p:graphicFrame>
      <p:pic>
        <p:nvPicPr>
          <p:cNvPr id="567" name="Google Shape;567;p144"/>
          <p:cNvPicPr preferRelativeResize="0"/>
          <p:nvPr/>
        </p:nvPicPr>
        <p:blipFill rotWithShape="1">
          <a:blip r:embed="rId3">
            <a:alphaModFix/>
          </a:blip>
          <a:srcRect b="0" l="0" r="0" t="0"/>
          <a:stretch/>
        </p:blipFill>
        <p:spPr>
          <a:xfrm>
            <a:off x="5041890" y="2758212"/>
            <a:ext cx="3762375" cy="828675"/>
          </a:xfrm>
          <a:prstGeom prst="rect">
            <a:avLst/>
          </a:prstGeom>
          <a:noFill/>
          <a:ln cap="flat" cmpd="sng" w="38100">
            <a:solidFill>
              <a:srgbClr val="EAFF6A"/>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145"/>
          <p:cNvGrpSpPr/>
          <p:nvPr/>
        </p:nvGrpSpPr>
        <p:grpSpPr>
          <a:xfrm>
            <a:off x="472126" y="482986"/>
            <a:ext cx="401518" cy="401518"/>
            <a:chOff x="3137108" y="2467173"/>
            <a:chExt cx="738900" cy="738900"/>
          </a:xfrm>
        </p:grpSpPr>
        <p:sp>
          <p:nvSpPr>
            <p:cNvPr id="573" name="Google Shape;573;p145"/>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14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75" name="Google Shape;575;p145"/>
          <p:cNvSpPr txBox="1"/>
          <p:nvPr/>
        </p:nvSpPr>
        <p:spPr>
          <a:xfrm>
            <a:off x="457350" y="1714475"/>
            <a:ext cx="70368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Construa uma tabela com os dados abaixo:</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Você terá </a:t>
            </a:r>
            <a:r>
              <a:rPr lang="pt-BR" sz="1350">
                <a:solidFill>
                  <a:schemeClr val="dk1"/>
                </a:solidFill>
                <a:highlight>
                  <a:srgbClr val="EAFF6A"/>
                </a:highlight>
                <a:latin typeface="DM Sans"/>
                <a:ea typeface="DM Sans"/>
                <a:cs typeface="DM Sans"/>
                <a:sym typeface="DM Sans"/>
              </a:rPr>
              <a:t>5</a:t>
            </a:r>
            <a:r>
              <a:rPr b="0" i="0" lang="pt-BR" sz="1350" u="none" cap="none" strike="noStrike">
                <a:solidFill>
                  <a:schemeClr val="dk1"/>
                </a:solidFill>
                <a:highlight>
                  <a:srgbClr val="EAFF6A"/>
                </a:highlight>
                <a:latin typeface="DM Sans"/>
                <a:ea typeface="DM Sans"/>
                <a:cs typeface="DM Sans"/>
                <a:sym typeface="DM Sans"/>
              </a:rPr>
              <a:t>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76" name="Google Shape;576;p145"/>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77" name="Google Shape;577;p14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78" name="Google Shape;578;p145"/>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pic>
        <p:nvPicPr>
          <p:cNvPr id="579" name="Google Shape;579;p145"/>
          <p:cNvPicPr preferRelativeResize="0"/>
          <p:nvPr/>
        </p:nvPicPr>
        <p:blipFill>
          <a:blip r:embed="rId5">
            <a:alphaModFix/>
          </a:blip>
          <a:stretch>
            <a:fillRect/>
          </a:stretch>
        </p:blipFill>
        <p:spPr>
          <a:xfrm>
            <a:off x="2837125" y="2418825"/>
            <a:ext cx="3469750" cy="1343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46"/>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Formulários</a:t>
            </a:r>
            <a:endParaRPr b="1" i="0" sz="48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47"/>
          <p:cNvSpPr/>
          <p:nvPr/>
        </p:nvSpPr>
        <p:spPr>
          <a:xfrm>
            <a:off x="560175" y="1569225"/>
            <a:ext cx="3032400" cy="191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47"/>
          <p:cNvSpPr txBox="1"/>
          <p:nvPr/>
        </p:nvSpPr>
        <p:spPr>
          <a:xfrm>
            <a:off x="501450" y="1135500"/>
            <a:ext cx="3478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pt-BR" sz="4000" u="none" cap="none" strike="noStrike">
                <a:solidFill>
                  <a:schemeClr val="dk1"/>
                </a:solidFill>
                <a:latin typeface="DM Sans"/>
                <a:ea typeface="DM Sans"/>
                <a:cs typeface="DM Sans"/>
                <a:sym typeface="DM Sans"/>
              </a:rPr>
              <a:t>Formulários</a:t>
            </a:r>
            <a:endParaRPr b="1" i="0" sz="4000" u="none" cap="none" strike="noStrike">
              <a:solidFill>
                <a:schemeClr val="dk1"/>
              </a:solidFill>
              <a:latin typeface="DM Sans"/>
              <a:ea typeface="DM Sans"/>
              <a:cs typeface="DM Sans"/>
              <a:sym typeface="DM Sans"/>
            </a:endParaRPr>
          </a:p>
        </p:txBody>
      </p:sp>
      <p:sp>
        <p:nvSpPr>
          <p:cNvPr id="591" name="Google Shape;591;p147"/>
          <p:cNvSpPr txBox="1"/>
          <p:nvPr/>
        </p:nvSpPr>
        <p:spPr>
          <a:xfrm>
            <a:off x="560175" y="2505863"/>
            <a:ext cx="52221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São tags onde </a:t>
            </a:r>
            <a:r>
              <a:rPr b="1" i="0" lang="pt-BR" sz="1300" u="none" cap="none" strike="noStrike">
                <a:solidFill>
                  <a:schemeClr val="dk1"/>
                </a:solidFill>
                <a:latin typeface="DM Sans"/>
                <a:ea typeface="DM Sans"/>
                <a:cs typeface="DM Sans"/>
                <a:sym typeface="DM Sans"/>
              </a:rPr>
              <a:t>o usuário irá inserir ou selecionar valores</a:t>
            </a:r>
            <a:r>
              <a:rPr b="0" i="0" lang="pt-BR" sz="1300" u="none" cap="none" strike="noStrike">
                <a:solidFill>
                  <a:schemeClr val="dk1"/>
                </a:solidFill>
                <a:latin typeface="DM Sans"/>
                <a:ea typeface="DM Sans"/>
                <a:cs typeface="DM Sans"/>
                <a:sym typeface="DM Sans"/>
              </a:rPr>
              <a:t>, que serão enviados para um arquivo responsável pelo processamento das informações.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sz="13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Para inserir um formulário, é utilizada a tag </a:t>
            </a:r>
            <a:r>
              <a:rPr b="1" i="0" lang="pt-BR" sz="1300" u="none" cap="none" strike="noStrike">
                <a:solidFill>
                  <a:schemeClr val="dk1"/>
                </a:solidFill>
                <a:latin typeface="DM Sans"/>
                <a:ea typeface="DM Sans"/>
                <a:cs typeface="DM Sans"/>
                <a:sym typeface="DM Sans"/>
              </a:rPr>
              <a:t>&lt;form&gt;</a:t>
            </a:r>
            <a:r>
              <a:rPr b="0" i="0" lang="pt-BR" sz="1300" u="none" cap="none" strike="noStrike">
                <a:solidFill>
                  <a:schemeClr val="dk1"/>
                </a:solidFill>
                <a:latin typeface="DM Sans"/>
                <a:ea typeface="DM Sans"/>
                <a:cs typeface="DM Sans"/>
                <a:sym typeface="DM Sans"/>
              </a:rPr>
              <a:t>.</a:t>
            </a:r>
            <a:endParaRPr b="0" i="0" sz="1350" u="none" cap="none" strike="noStrike">
              <a:solidFill>
                <a:schemeClr val="dk1"/>
              </a:solidFill>
              <a:highlight>
                <a:srgbClr val="EAFF6A"/>
              </a:highlight>
              <a:latin typeface="DM Sans"/>
              <a:ea typeface="DM Sans"/>
              <a:cs typeface="DM Sans"/>
              <a:sym typeface="DM Sans"/>
            </a:endParaRPr>
          </a:p>
        </p:txBody>
      </p:sp>
      <p:pic>
        <p:nvPicPr>
          <p:cNvPr id="592" name="Google Shape;592;p147"/>
          <p:cNvPicPr preferRelativeResize="0"/>
          <p:nvPr/>
        </p:nvPicPr>
        <p:blipFill rotWithShape="1">
          <a:blip r:embed="rId3">
            <a:alphaModFix/>
          </a:blip>
          <a:srcRect b="2757" l="34602" r="34602" t="4061"/>
          <a:stretch/>
        </p:blipFill>
        <p:spPr>
          <a:xfrm>
            <a:off x="6102200" y="1333225"/>
            <a:ext cx="2302024" cy="2728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48"/>
          <p:cNvSpPr/>
          <p:nvPr/>
        </p:nvSpPr>
        <p:spPr>
          <a:xfrm>
            <a:off x="502125" y="763800"/>
            <a:ext cx="2778000" cy="1911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48"/>
          <p:cNvSpPr txBox="1"/>
          <p:nvPr/>
        </p:nvSpPr>
        <p:spPr>
          <a:xfrm>
            <a:off x="443400" y="334050"/>
            <a:ext cx="2937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4000"/>
              <a:buFont typeface="Arial"/>
              <a:buNone/>
            </a:pPr>
            <a:r>
              <a:rPr b="1" i="0" lang="pt-BR" sz="4000" u="none" cap="none" strike="noStrike">
                <a:solidFill>
                  <a:schemeClr val="dk1"/>
                </a:solidFill>
                <a:latin typeface="DM Sans"/>
                <a:ea typeface="DM Sans"/>
                <a:cs typeface="DM Sans"/>
                <a:sym typeface="DM Sans"/>
              </a:rPr>
              <a:t>Tag &lt;form&gt;</a:t>
            </a:r>
            <a:endParaRPr b="1" i="0" sz="4000" u="none" cap="none" strike="noStrike">
              <a:solidFill>
                <a:schemeClr val="dk1"/>
              </a:solidFill>
              <a:latin typeface="DM Sans"/>
              <a:ea typeface="DM Sans"/>
              <a:cs typeface="DM Sans"/>
              <a:sym typeface="DM Sans"/>
            </a:endParaRPr>
          </a:p>
        </p:txBody>
      </p:sp>
      <p:sp>
        <p:nvSpPr>
          <p:cNvPr id="599" name="Google Shape;599;p148"/>
          <p:cNvSpPr txBox="1"/>
          <p:nvPr/>
        </p:nvSpPr>
        <p:spPr>
          <a:xfrm>
            <a:off x="443400" y="1412179"/>
            <a:ext cx="5222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700"/>
              <a:buFont typeface="Arial"/>
              <a:buNone/>
            </a:pPr>
            <a:r>
              <a:rPr b="0" i="0" lang="pt-BR" sz="1350" u="none" cap="none" strike="noStrike">
                <a:solidFill>
                  <a:schemeClr val="dk1"/>
                </a:solidFill>
                <a:latin typeface="DM Sans"/>
                <a:ea typeface="DM Sans"/>
                <a:cs typeface="DM Sans"/>
                <a:sym typeface="DM Sans"/>
              </a:rPr>
              <a:t>A tag </a:t>
            </a:r>
            <a:r>
              <a:rPr b="1" i="0" lang="pt-BR" sz="1350" u="none" cap="none" strike="noStrike">
                <a:solidFill>
                  <a:schemeClr val="dk1"/>
                </a:solidFill>
                <a:highlight>
                  <a:srgbClr val="EAFF6A"/>
                </a:highlight>
                <a:latin typeface="DM Sans"/>
                <a:ea typeface="DM Sans"/>
                <a:cs typeface="DM Sans"/>
                <a:sym typeface="DM Sans"/>
              </a:rPr>
              <a:t>&lt;form&gt;</a:t>
            </a:r>
            <a:r>
              <a:rPr b="0" i="0" lang="pt-BR" sz="1350" u="none" cap="none" strike="noStrike">
                <a:solidFill>
                  <a:schemeClr val="dk1"/>
                </a:solidFill>
                <a:latin typeface="DM Sans"/>
                <a:ea typeface="DM Sans"/>
                <a:cs typeface="DM Sans"/>
                <a:sym typeface="DM Sans"/>
              </a:rPr>
              <a:t> é um </a:t>
            </a:r>
            <a:r>
              <a:rPr b="1" i="0" lang="pt-BR" sz="1350" u="none" cap="none" strike="noStrike">
                <a:solidFill>
                  <a:schemeClr val="dk1"/>
                </a:solidFill>
                <a:latin typeface="DM Sans"/>
                <a:ea typeface="DM Sans"/>
                <a:cs typeface="DM Sans"/>
                <a:sym typeface="DM Sans"/>
              </a:rPr>
              <a:t>elemento de container</a:t>
            </a:r>
            <a:r>
              <a:rPr b="0" i="0" lang="pt-BR" sz="1350" u="none" cap="none" strike="noStrike">
                <a:solidFill>
                  <a:schemeClr val="dk1"/>
                </a:solidFill>
                <a:latin typeface="DM Sans"/>
                <a:ea typeface="DM Sans"/>
                <a:cs typeface="DM Sans"/>
                <a:sym typeface="DM Sans"/>
              </a:rPr>
              <a:t> como um elemento &lt;div&gt; ou &lt;span&gt; , mas ele também suporta alguns </a:t>
            </a:r>
            <a:r>
              <a:rPr b="1" i="0" lang="pt-BR" sz="1350" u="none" cap="none" strike="noStrike">
                <a:solidFill>
                  <a:schemeClr val="dk1"/>
                </a:solidFill>
                <a:latin typeface="DM Sans"/>
                <a:ea typeface="DM Sans"/>
                <a:cs typeface="DM Sans"/>
                <a:sym typeface="DM Sans"/>
              </a:rPr>
              <a:t>atributos específicos para configurar</a:t>
            </a:r>
            <a:r>
              <a:rPr b="0" i="0" lang="pt-BR" sz="1350" u="none" cap="none" strike="noStrike">
                <a:solidFill>
                  <a:schemeClr val="dk1"/>
                </a:solidFill>
                <a:latin typeface="DM Sans"/>
                <a:ea typeface="DM Sans"/>
                <a:cs typeface="DM Sans"/>
                <a:sym typeface="DM Sans"/>
              </a:rPr>
              <a:t> a forma como o formulário se comporta.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700"/>
              <a:buFont typeface="Arial"/>
              <a:buNone/>
            </a:pPr>
            <a:r>
              <a:t/>
            </a:r>
            <a:endParaRPr b="0" i="0" sz="1350" u="none" cap="none" strike="noStrike">
              <a:solidFill>
                <a:schemeClr val="dk1"/>
              </a:solidFill>
              <a:latin typeface="DM Sans"/>
              <a:ea typeface="DM Sans"/>
              <a:cs typeface="DM Sans"/>
              <a:sym typeface="DM Sans"/>
            </a:endParaRPr>
          </a:p>
          <a:p>
            <a:pPr indent="-263525" lvl="0" marL="285750" marR="0" rtl="0" algn="l">
              <a:lnSpc>
                <a:spcPct val="100000"/>
              </a:lnSpc>
              <a:spcBef>
                <a:spcPts val="0"/>
              </a:spcBef>
              <a:spcAft>
                <a:spcPts val="0"/>
              </a:spcAft>
              <a:buClr>
                <a:schemeClr val="dk1"/>
              </a:buClr>
              <a:buSzPts val="1350"/>
              <a:buFont typeface="Arial"/>
              <a:buChar char="✓"/>
            </a:pPr>
            <a:r>
              <a:rPr b="1" i="0" lang="pt-BR" sz="1350" u="none" cap="none" strike="noStrike">
                <a:solidFill>
                  <a:schemeClr val="dk1"/>
                </a:solidFill>
                <a:highlight>
                  <a:srgbClr val="EAFF6A"/>
                </a:highlight>
                <a:latin typeface="DM Sans"/>
                <a:ea typeface="DM Sans"/>
                <a:cs typeface="DM Sans"/>
                <a:sym typeface="DM Sans"/>
              </a:rPr>
              <a:t>Action:</a:t>
            </a:r>
            <a:r>
              <a:rPr b="0" i="0" lang="pt-BR" sz="1350" u="none" cap="none" strike="noStrike">
                <a:solidFill>
                  <a:schemeClr val="dk1"/>
                </a:solidFill>
                <a:latin typeface="DM Sans"/>
                <a:ea typeface="DM Sans"/>
                <a:cs typeface="DM Sans"/>
                <a:sym typeface="DM Sans"/>
              </a:rPr>
              <a:t> define o local (uma URL) em que os dados recolhidos do formulário devem ser enviados.</a:t>
            </a:r>
            <a:endParaRPr b="0" i="0" sz="1350" u="none" cap="none" strike="noStrike">
              <a:solidFill>
                <a:schemeClr val="dk1"/>
              </a:solidFill>
              <a:latin typeface="DM Sans"/>
              <a:ea typeface="DM Sans"/>
              <a:cs typeface="DM Sans"/>
              <a:sym typeface="DM Sans"/>
            </a:endParaRPr>
          </a:p>
          <a:p>
            <a:pPr indent="-263525" lvl="0" marL="285750" marR="0" rtl="0" algn="l">
              <a:lnSpc>
                <a:spcPct val="100000"/>
              </a:lnSpc>
              <a:spcBef>
                <a:spcPts val="0"/>
              </a:spcBef>
              <a:spcAft>
                <a:spcPts val="0"/>
              </a:spcAft>
              <a:buClr>
                <a:schemeClr val="dk1"/>
              </a:buClr>
              <a:buSzPts val="1350"/>
              <a:buFont typeface="Arial"/>
              <a:buChar char="✓"/>
            </a:pPr>
            <a:r>
              <a:rPr b="1" i="0" lang="pt-BR" sz="1350" u="none" cap="none" strike="noStrike">
                <a:solidFill>
                  <a:schemeClr val="dk1"/>
                </a:solidFill>
                <a:highlight>
                  <a:srgbClr val="EAFF6A"/>
                </a:highlight>
                <a:latin typeface="DM Sans"/>
                <a:ea typeface="DM Sans"/>
                <a:cs typeface="DM Sans"/>
                <a:sym typeface="DM Sans"/>
              </a:rPr>
              <a:t>Method:</a:t>
            </a:r>
            <a:r>
              <a:rPr b="0" i="0" lang="pt-BR" sz="1350" u="none" cap="none" strike="noStrike">
                <a:solidFill>
                  <a:schemeClr val="dk1"/>
                </a:solidFill>
                <a:latin typeface="DM Sans"/>
                <a:ea typeface="DM Sans"/>
                <a:cs typeface="DM Sans"/>
                <a:sym typeface="DM Sans"/>
              </a:rPr>
              <a:t> a forma como as informações serão enviadas. Existem dois métodos de envio, que são GET e POST.</a:t>
            </a:r>
            <a:endParaRPr b="0" i="0" sz="1300" u="none" cap="none" strike="noStrike">
              <a:solidFill>
                <a:srgbClr val="222222"/>
              </a:solidFill>
              <a:latin typeface="DM Sans"/>
              <a:ea typeface="DM Sans"/>
              <a:cs typeface="DM Sans"/>
              <a:sym typeface="DM Sans"/>
            </a:endParaRPr>
          </a:p>
        </p:txBody>
      </p:sp>
      <p:sp>
        <p:nvSpPr>
          <p:cNvPr id="600" name="Google Shape;600;p148"/>
          <p:cNvSpPr/>
          <p:nvPr/>
        </p:nvSpPr>
        <p:spPr>
          <a:xfrm>
            <a:off x="443401" y="3757875"/>
            <a:ext cx="5997900" cy="10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pt-BR" sz="1350" u="none" cap="none" strike="noStrike">
                <a:solidFill>
                  <a:schemeClr val="dk1"/>
                </a:solidFill>
                <a:latin typeface="DM Sans"/>
                <a:ea typeface="DM Sans"/>
                <a:cs typeface="DM Sans"/>
                <a:sym typeface="DM Sans"/>
              </a:rPr>
              <a:t>Os seus atributos são opcionais e, </a:t>
            </a:r>
            <a:r>
              <a:rPr lang="pt-BR" sz="1350">
                <a:solidFill>
                  <a:schemeClr val="dk1"/>
                </a:solidFill>
                <a:latin typeface="DM Sans"/>
                <a:ea typeface="DM Sans"/>
                <a:cs typeface="DM Sans"/>
                <a:sym typeface="DM Sans"/>
              </a:rPr>
              <a:t>neste</a:t>
            </a:r>
            <a:r>
              <a:rPr b="0" i="0" lang="pt-BR" sz="1350" u="none" cap="none" strike="noStrike">
                <a:solidFill>
                  <a:schemeClr val="dk1"/>
                </a:solidFill>
                <a:latin typeface="DM Sans"/>
                <a:ea typeface="DM Sans"/>
                <a:cs typeface="DM Sans"/>
                <a:sym typeface="DM Sans"/>
              </a:rPr>
              <a:t> momento, não vamos utilizá-los para as nossas aulas.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rPr b="0" i="0" lang="pt-BR" sz="1350" u="none" cap="none" strike="noStrike">
                <a:solidFill>
                  <a:schemeClr val="dk1"/>
                </a:solidFill>
                <a:latin typeface="DM Sans"/>
                <a:ea typeface="DM Sans"/>
                <a:cs typeface="DM Sans"/>
                <a:sym typeface="DM Sans"/>
              </a:rPr>
              <a:t>Para saber mais </a:t>
            </a:r>
            <a:r>
              <a:rPr b="0" i="0" lang="pt-BR" sz="1350" u="sng" cap="none" strike="noStrike">
                <a:solidFill>
                  <a:schemeClr val="dk1"/>
                </a:solidFill>
                <a:highlight>
                  <a:srgbClr val="EAFF6A"/>
                </a:highlight>
                <a:latin typeface="DM Sans"/>
                <a:ea typeface="DM Sans"/>
                <a:cs typeface="DM Sans"/>
                <a:sym typeface="DM Sans"/>
                <a:hlinkClick r:id="rId3">
                  <a:extLst>
                    <a:ext uri="{A12FA001-AC4F-418D-AE19-62706E023703}">
                      <ahyp:hlinkClr val="tx"/>
                    </a:ext>
                  </a:extLst>
                </a:hlinkClick>
              </a:rPr>
              <a:t>clique aqui</a:t>
            </a:r>
            <a:r>
              <a:rPr b="0" i="0" lang="pt-BR" sz="1350" u="none" cap="none" strike="noStrike">
                <a:solidFill>
                  <a:schemeClr val="dk1"/>
                </a:solidFill>
                <a:highlight>
                  <a:srgbClr val="EAFF6A"/>
                </a:highlight>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49"/>
          <p:cNvSpPr/>
          <p:nvPr/>
        </p:nvSpPr>
        <p:spPr>
          <a:xfrm>
            <a:off x="544500" y="992400"/>
            <a:ext cx="4208400" cy="1911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49"/>
          <p:cNvSpPr txBox="1"/>
          <p:nvPr/>
        </p:nvSpPr>
        <p:spPr>
          <a:xfrm>
            <a:off x="443400" y="562650"/>
            <a:ext cx="5222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4000"/>
              <a:buFont typeface="Arial"/>
              <a:buNone/>
            </a:pPr>
            <a:r>
              <a:rPr b="1" i="0" lang="pt-BR" sz="4000" u="none" cap="none" strike="noStrike">
                <a:solidFill>
                  <a:schemeClr val="dk1"/>
                </a:solidFill>
                <a:latin typeface="DM Sans"/>
                <a:ea typeface="DM Sans"/>
                <a:cs typeface="DM Sans"/>
                <a:sym typeface="DM Sans"/>
              </a:rPr>
              <a:t>Entrada de texto</a:t>
            </a:r>
            <a:endParaRPr b="1" i="0" sz="4000" u="none" cap="none" strike="noStrike">
              <a:solidFill>
                <a:schemeClr val="dk1"/>
              </a:solidFill>
              <a:latin typeface="DM Sans"/>
              <a:ea typeface="DM Sans"/>
              <a:cs typeface="DM Sans"/>
              <a:sym typeface="DM Sans"/>
            </a:endParaRPr>
          </a:p>
        </p:txBody>
      </p:sp>
      <p:sp>
        <p:nvSpPr>
          <p:cNvPr id="607" name="Google Shape;607;p149"/>
          <p:cNvSpPr txBox="1"/>
          <p:nvPr/>
        </p:nvSpPr>
        <p:spPr>
          <a:xfrm>
            <a:off x="443400" y="1473738"/>
            <a:ext cx="5222100" cy="219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Para colocar entradas de texto podemos usar as seguintes tags: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100"/>
              </a:spcBef>
              <a:spcAft>
                <a:spcPts val="0"/>
              </a:spcAft>
              <a:buClr>
                <a:schemeClr val="dk1"/>
              </a:buClr>
              <a:buSzPts val="1350"/>
              <a:buFont typeface="DM Sans"/>
              <a:buChar char="✓"/>
            </a:pPr>
            <a:r>
              <a:rPr b="1" i="0" lang="pt-BR" sz="1350" u="none" cap="none" strike="noStrike">
                <a:solidFill>
                  <a:schemeClr val="dk1"/>
                </a:solidFill>
                <a:highlight>
                  <a:srgbClr val="EAFF6A"/>
                </a:highlight>
                <a:latin typeface="DM Sans"/>
                <a:ea typeface="DM Sans"/>
                <a:cs typeface="DM Sans"/>
                <a:sym typeface="DM Sans"/>
              </a:rPr>
              <a:t>&lt;input&gt;</a:t>
            </a:r>
            <a:r>
              <a:rPr b="0" i="0" lang="pt-BR" sz="1350" u="none" cap="none" strike="noStrike">
                <a:solidFill>
                  <a:schemeClr val="dk1"/>
                </a:solidFill>
                <a:latin typeface="DM Sans"/>
                <a:ea typeface="DM Sans"/>
                <a:cs typeface="DM Sans"/>
                <a:sym typeface="DM Sans"/>
              </a:rPr>
              <a:t> Caixas de texto de uma única linha (não aceita o uso da tecla Enter).</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1" i="0" lang="pt-BR" sz="1350" u="none" cap="none" strike="noStrike">
                <a:solidFill>
                  <a:schemeClr val="dk1"/>
                </a:solidFill>
                <a:highlight>
                  <a:srgbClr val="EAFF6A"/>
                </a:highlight>
                <a:latin typeface="DM Sans"/>
                <a:ea typeface="DM Sans"/>
                <a:cs typeface="DM Sans"/>
                <a:sym typeface="DM Sans"/>
              </a:rPr>
              <a:t>&lt;textarea&gt;</a:t>
            </a:r>
            <a:r>
              <a:rPr b="0" i="0" lang="pt-BR" sz="1350" u="none" cap="none" strike="noStrike">
                <a:solidFill>
                  <a:schemeClr val="dk1"/>
                </a:solidFill>
                <a:latin typeface="DM Sans"/>
                <a:ea typeface="DM Sans"/>
                <a:cs typeface="DM Sans"/>
                <a:sym typeface="DM Sans"/>
              </a:rPr>
              <a:t> Caixas para conteúdo multilinha. Pode ser uma ou várias linhas de texto.</a:t>
            </a:r>
            <a:endParaRPr b="0" i="0" sz="1350" u="none" cap="none" strike="noStrike">
              <a:solidFill>
                <a:schemeClr val="dk1"/>
              </a:solidFill>
              <a:latin typeface="DM Sans"/>
              <a:ea typeface="DM Sans"/>
              <a:cs typeface="DM Sans"/>
              <a:sym typeface="DM Sans"/>
            </a:endParaRPr>
          </a:p>
          <a:p>
            <a:pPr indent="0" lvl="0" marL="1270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12700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A tag &lt;input&gt; recebe o atributo “type” que especifica como será seu valor, podendo ser: text, email, password</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50"/>
          <p:cNvSpPr/>
          <p:nvPr/>
        </p:nvSpPr>
        <p:spPr>
          <a:xfrm>
            <a:off x="582325" y="892575"/>
            <a:ext cx="1783200" cy="1923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50"/>
          <p:cNvSpPr txBox="1"/>
          <p:nvPr/>
        </p:nvSpPr>
        <p:spPr>
          <a:xfrm>
            <a:off x="432250" y="471275"/>
            <a:ext cx="1933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1100"/>
              </a:spcAft>
              <a:buClr>
                <a:schemeClr val="dk1"/>
              </a:buClr>
              <a:buSzPts val="4000"/>
              <a:buFont typeface="Arial"/>
              <a:buNone/>
            </a:pPr>
            <a:r>
              <a:rPr b="1" i="0" lang="pt-BR" sz="4000" u="none" cap="none" strike="noStrike">
                <a:solidFill>
                  <a:schemeClr val="dk1"/>
                </a:solidFill>
                <a:latin typeface="DM Sans"/>
                <a:ea typeface="DM Sans"/>
                <a:cs typeface="DM Sans"/>
                <a:sym typeface="DM Sans"/>
              </a:rPr>
              <a:t>Botões</a:t>
            </a:r>
            <a:endParaRPr b="1" i="0" sz="4000" u="none" cap="none" strike="noStrike">
              <a:solidFill>
                <a:schemeClr val="dk1"/>
              </a:solidFill>
              <a:latin typeface="DM Sans"/>
              <a:ea typeface="DM Sans"/>
              <a:cs typeface="DM Sans"/>
              <a:sym typeface="DM Sans"/>
            </a:endParaRPr>
          </a:p>
        </p:txBody>
      </p:sp>
      <p:sp>
        <p:nvSpPr>
          <p:cNvPr id="614" name="Google Shape;614;p150"/>
          <p:cNvSpPr txBox="1"/>
          <p:nvPr/>
        </p:nvSpPr>
        <p:spPr>
          <a:xfrm>
            <a:off x="432250" y="1271675"/>
            <a:ext cx="4614000" cy="35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Os botões disparam as ações do formulário. Podem ser de três tipos: </a:t>
            </a:r>
            <a:r>
              <a:rPr b="1" i="0" lang="pt-BR" sz="1350" u="none" cap="none" strike="noStrike">
                <a:solidFill>
                  <a:schemeClr val="dk1"/>
                </a:solidFill>
                <a:highlight>
                  <a:srgbClr val="EAFF6A"/>
                </a:highlight>
                <a:latin typeface="DM Sans"/>
                <a:ea typeface="DM Sans"/>
                <a:cs typeface="DM Sans"/>
                <a:sym typeface="DM Sans"/>
              </a:rPr>
              <a:t>submit, reset</a:t>
            </a:r>
            <a:r>
              <a:rPr b="0" i="0" lang="pt-BR" sz="1350" u="none" cap="none" strike="noStrike">
                <a:solidFill>
                  <a:schemeClr val="dk1"/>
                </a:solidFill>
                <a:highlight>
                  <a:srgbClr val="EAFF6A"/>
                </a:highlight>
                <a:latin typeface="DM Sans"/>
                <a:ea typeface="DM Sans"/>
                <a:cs typeface="DM Sans"/>
                <a:sym typeface="DM Sans"/>
              </a:rPr>
              <a:t>, ou </a:t>
            </a:r>
            <a:r>
              <a:rPr b="1" i="0" lang="pt-BR" sz="1350" u="none" cap="none" strike="noStrike">
                <a:solidFill>
                  <a:schemeClr val="dk1"/>
                </a:solidFill>
                <a:highlight>
                  <a:srgbClr val="EAFF6A"/>
                </a:highlight>
                <a:latin typeface="DM Sans"/>
                <a:ea typeface="DM Sans"/>
                <a:cs typeface="DM Sans"/>
                <a:sym typeface="DM Sans"/>
              </a:rPr>
              <a:t>button</a:t>
            </a:r>
            <a:r>
              <a:rPr b="0" i="0" lang="pt-BR" sz="1350" u="none" cap="none" strike="noStrike">
                <a:solidFill>
                  <a:schemeClr val="dk1"/>
                </a:solidFill>
                <a:highlight>
                  <a:srgbClr val="EAFF6A"/>
                </a:highlight>
                <a:latin typeface="DM Sans"/>
                <a:ea typeface="DM Sans"/>
                <a:cs typeface="DM Sans"/>
                <a:sym typeface="DM Sans"/>
              </a:rPr>
              <a:t>.</a:t>
            </a:r>
            <a:endParaRPr b="0" i="0" sz="1350" u="none" cap="none" strike="noStrike">
              <a:solidFill>
                <a:schemeClr val="dk1"/>
              </a:solidFill>
              <a:highlight>
                <a:srgbClr val="EAFF6A"/>
              </a:highlight>
              <a:latin typeface="DM Sans"/>
              <a:ea typeface="DM Sans"/>
              <a:cs typeface="DM Sans"/>
              <a:sym typeface="DM Sans"/>
            </a:endParaRPr>
          </a:p>
          <a:p>
            <a:pPr indent="-314325" lvl="0" marL="457200" marR="0" rtl="0" algn="l">
              <a:lnSpc>
                <a:spcPct val="100000"/>
              </a:lnSpc>
              <a:spcBef>
                <a:spcPts val="110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Um clique sobre um botão de </a:t>
            </a:r>
            <a:r>
              <a:rPr b="1" i="0" lang="pt-BR" sz="1350" u="none" cap="none" strike="noStrike">
                <a:solidFill>
                  <a:schemeClr val="dk1"/>
                </a:solidFill>
                <a:highlight>
                  <a:srgbClr val="EAFF6A"/>
                </a:highlight>
                <a:latin typeface="DM Sans"/>
                <a:ea typeface="DM Sans"/>
                <a:cs typeface="DM Sans"/>
                <a:sym typeface="DM Sans"/>
              </a:rPr>
              <a:t>submit</a:t>
            </a:r>
            <a:r>
              <a:rPr b="0" i="0" lang="pt-BR" sz="1350" u="none" cap="none" strike="noStrike">
                <a:solidFill>
                  <a:schemeClr val="dk1"/>
                </a:solidFill>
                <a:latin typeface="DM Sans"/>
                <a:ea typeface="DM Sans"/>
                <a:cs typeface="DM Sans"/>
                <a:sym typeface="DM Sans"/>
              </a:rPr>
              <a:t> envia os dados do formulário para </a:t>
            </a:r>
            <a:r>
              <a:rPr lang="pt-BR" sz="1350">
                <a:solidFill>
                  <a:schemeClr val="dk1"/>
                </a:solidFill>
                <a:latin typeface="DM Sans"/>
                <a:ea typeface="DM Sans"/>
                <a:cs typeface="DM Sans"/>
                <a:sym typeface="DM Sans"/>
              </a:rPr>
              <a:t>o link</a:t>
            </a:r>
            <a:r>
              <a:rPr b="0" i="0" lang="pt-BR" sz="1350" u="none" cap="none" strike="noStrike">
                <a:solidFill>
                  <a:schemeClr val="dk1"/>
                </a:solidFill>
                <a:latin typeface="DM Sans"/>
                <a:ea typeface="DM Sans"/>
                <a:cs typeface="DM Sans"/>
                <a:sym typeface="DM Sans"/>
              </a:rPr>
              <a:t> definid</a:t>
            </a:r>
            <a:r>
              <a:rPr lang="pt-BR" sz="1350">
                <a:solidFill>
                  <a:schemeClr val="dk1"/>
                </a:solidFill>
                <a:latin typeface="DM Sans"/>
                <a:ea typeface="DM Sans"/>
                <a:cs typeface="DM Sans"/>
                <a:sym typeface="DM Sans"/>
              </a:rPr>
              <a:t>o</a:t>
            </a:r>
            <a:r>
              <a:rPr b="0" i="0" lang="pt-BR" sz="1350" u="none" cap="none" strike="noStrike">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n</a:t>
            </a:r>
            <a:r>
              <a:rPr b="0" i="0" lang="pt-BR" sz="1350" u="none" cap="none" strike="noStrike">
                <a:solidFill>
                  <a:schemeClr val="dk1"/>
                </a:solidFill>
                <a:latin typeface="DM Sans"/>
                <a:ea typeface="DM Sans"/>
                <a:cs typeface="DM Sans"/>
                <a:sym typeface="DM Sans"/>
              </a:rPr>
              <a:t>o atributo action do elemento &lt;form&gt;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10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Um clique sobre um botão de </a:t>
            </a:r>
            <a:r>
              <a:rPr b="1" i="0" lang="pt-BR" sz="1350" u="none" cap="none" strike="noStrike">
                <a:solidFill>
                  <a:schemeClr val="dk1"/>
                </a:solidFill>
                <a:highlight>
                  <a:srgbClr val="EAFF6A"/>
                </a:highlight>
                <a:latin typeface="DM Sans"/>
                <a:ea typeface="DM Sans"/>
                <a:cs typeface="DM Sans"/>
                <a:sym typeface="DM Sans"/>
              </a:rPr>
              <a:t>reset</a:t>
            </a:r>
            <a:r>
              <a:rPr b="1" i="0" lang="pt-BR" sz="1350" u="none" cap="none" strike="noStrike">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redefine imediatamente todos os campos do formulário para o seu valor padrão.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100"/>
              </a:spcBef>
              <a:spcAft>
                <a:spcPts val="0"/>
              </a:spcAft>
              <a:buClr>
                <a:schemeClr val="dk1"/>
              </a:buClr>
              <a:buSzPts val="1350"/>
              <a:buFont typeface="Helvetica Neue"/>
              <a:buChar char="✓"/>
            </a:pPr>
            <a:r>
              <a:rPr b="0" i="0" lang="pt-BR" sz="1350" u="none" cap="none" strike="noStrike">
                <a:solidFill>
                  <a:schemeClr val="dk1"/>
                </a:solidFill>
                <a:latin typeface="DM Sans"/>
                <a:ea typeface="DM Sans"/>
                <a:cs typeface="DM Sans"/>
                <a:sym typeface="DM Sans"/>
              </a:rPr>
              <a:t>Os botões do tipo </a:t>
            </a:r>
            <a:r>
              <a:rPr b="1" i="0" lang="pt-BR" sz="1350" u="none" cap="none" strike="noStrike">
                <a:solidFill>
                  <a:schemeClr val="dk1"/>
                </a:solidFill>
                <a:highlight>
                  <a:srgbClr val="EAFF6A"/>
                </a:highlight>
                <a:latin typeface="DM Sans"/>
                <a:ea typeface="DM Sans"/>
                <a:cs typeface="DM Sans"/>
                <a:sym typeface="DM Sans"/>
              </a:rPr>
              <a:t>button</a:t>
            </a:r>
            <a:r>
              <a:rPr b="0" i="0" lang="pt-BR" sz="1350" u="none" cap="none" strike="noStrike">
                <a:solidFill>
                  <a:schemeClr val="dk1"/>
                </a:solidFill>
                <a:latin typeface="DM Sans"/>
                <a:ea typeface="DM Sans"/>
                <a:cs typeface="DM Sans"/>
                <a:sym typeface="DM Sans"/>
              </a:rPr>
              <a:t> são úteis para construir botões personalizados com JavaScript, ou seja, ele pode assumir qualquer comportamento através desta linguagem. Nesse caso, não precisamos explicitar seu tipo, ele é o valor padrão.</a:t>
            </a:r>
            <a:endParaRPr b="0" i="0" sz="1350" u="none" cap="none" strike="noStrike">
              <a:solidFill>
                <a:schemeClr val="dk1"/>
              </a:solidFill>
              <a:latin typeface="DM Sans"/>
              <a:ea typeface="DM Sans"/>
              <a:cs typeface="DM Sans"/>
              <a:sym typeface="DM Sans"/>
            </a:endParaRPr>
          </a:p>
        </p:txBody>
      </p:sp>
      <p:graphicFrame>
        <p:nvGraphicFramePr>
          <p:cNvPr id="615" name="Google Shape;615;p150"/>
          <p:cNvGraphicFramePr/>
          <p:nvPr/>
        </p:nvGraphicFramePr>
        <p:xfrm>
          <a:off x="5234112" y="1092762"/>
          <a:ext cx="3000000" cy="3000000"/>
        </p:xfrm>
        <a:graphic>
          <a:graphicData uri="http://schemas.openxmlformats.org/drawingml/2006/table">
            <a:tbl>
              <a:tblPr>
                <a:noFill/>
                <a:tableStyleId>{A1A49CE8-FCBC-49D5-8492-DC57A0EE06CA}</a:tableStyleId>
              </a:tblPr>
              <a:tblGrid>
                <a:gridCol w="3679225"/>
              </a:tblGrid>
              <a:tr h="3517200">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"submit"</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D4D4D4"/>
                          </a:solidFill>
                          <a:latin typeface="Consolas"/>
                          <a:ea typeface="Consolas"/>
                          <a:cs typeface="Consolas"/>
                          <a:sym typeface="Consolas"/>
                        </a:rPr>
                        <a:t>Enviar formulário</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"reset"</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D4D4D4"/>
                          </a:solidFill>
                          <a:latin typeface="Consolas"/>
                          <a:ea typeface="Consolas"/>
                          <a:cs typeface="Consolas"/>
                          <a:sym typeface="Consolas"/>
                        </a:rPr>
                        <a:t>Limpar formulário</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"button"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D4D4D4"/>
                          </a:solidFill>
                          <a:latin typeface="Consolas"/>
                          <a:ea typeface="Consolas"/>
                          <a:cs typeface="Consolas"/>
                          <a:sym typeface="Consolas"/>
                        </a:rPr>
                        <a:t>Sem aç</a:t>
                      </a:r>
                      <a:r>
                        <a:rPr lang="pt-BR" sz="1400" u="none" cap="none" strike="noStrike">
                          <a:solidFill>
                            <a:srgbClr val="D4D4D4"/>
                          </a:solidFill>
                          <a:latin typeface="Consolas"/>
                          <a:ea typeface="Consolas"/>
                          <a:cs typeface="Consolas"/>
                          <a:sym typeface="Consolas"/>
                        </a:rPr>
                        <a:t>ão</a:t>
                      </a:r>
                      <a:r>
                        <a:rPr b="0" lang="pt-BR" sz="1400" u="none" cap="none" strike="noStrike">
                          <a:solidFill>
                            <a:srgbClr val="D4D4D4"/>
                          </a:solidFill>
                          <a:latin typeface="Consolas"/>
                          <a:ea typeface="Consolas"/>
                          <a:cs typeface="Consolas"/>
                          <a:sym typeface="Consolas"/>
                        </a:rPr>
                        <a:t> padrão</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button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rPr lang="pt-BR" sz="1400" u="none" cap="none" strike="noStrike">
                          <a:solidFill>
                            <a:srgbClr val="D4D4D4"/>
                          </a:solidFill>
                          <a:latin typeface="Consolas"/>
                          <a:ea typeface="Consolas"/>
                          <a:cs typeface="Consolas"/>
                          <a:sym typeface="Consolas"/>
                        </a:rPr>
                        <a:t>    </a:t>
                      </a:r>
                      <a:r>
                        <a:rPr lang="pt-BR" sz="1400" u="none" cap="none" strike="noStrike">
                          <a:solidFill>
                            <a:srgbClr val="808080"/>
                          </a:solidFill>
                          <a:latin typeface="Consolas"/>
                          <a:ea typeface="Consolas"/>
                          <a:cs typeface="Consolas"/>
                          <a:sym typeface="Consolas"/>
                        </a:rPr>
                        <a:t>&lt;</a:t>
                      </a:r>
                      <a:r>
                        <a:rPr lang="pt-BR" sz="1400" u="none" cap="none" strike="noStrike">
                          <a:solidFill>
                            <a:srgbClr val="569CD6"/>
                          </a:solidFill>
                          <a:latin typeface="Consolas"/>
                          <a:ea typeface="Consolas"/>
                          <a:cs typeface="Consolas"/>
                          <a:sym typeface="Consolas"/>
                        </a:rPr>
                        <a:t>button</a:t>
                      </a:r>
                      <a:r>
                        <a:rPr lang="pt-BR" sz="1400" u="none" cap="none" strike="noStrike">
                          <a:solidFill>
                            <a:srgbClr val="808080"/>
                          </a:solidFill>
                          <a:latin typeface="Consolas"/>
                          <a:ea typeface="Consolas"/>
                          <a:cs typeface="Consolas"/>
                          <a:sym typeface="Consolas"/>
                        </a:rPr>
                        <a:t>&gt;</a:t>
                      </a:r>
                      <a:r>
                        <a:rPr lang="pt-BR" sz="1400" u="none" cap="none" strike="noStrike">
                          <a:solidFill>
                            <a:srgbClr val="D4D4D4"/>
                          </a:solidFill>
                          <a:latin typeface="Consolas"/>
                          <a:ea typeface="Consolas"/>
                          <a:cs typeface="Consolas"/>
                          <a:sym typeface="Consolas"/>
                        </a:rPr>
                        <a:t>Sem ação padrão</a:t>
                      </a:r>
                      <a:r>
                        <a:rPr lang="pt-BR" sz="1400" u="none" cap="none" strike="noStrike">
                          <a:solidFill>
                            <a:srgbClr val="808080"/>
                          </a:solidFill>
                          <a:latin typeface="Consolas"/>
                          <a:ea typeface="Consolas"/>
                          <a:cs typeface="Consolas"/>
                          <a:sym typeface="Consolas"/>
                        </a:rPr>
                        <a:t>&lt;/</a:t>
                      </a:r>
                      <a:r>
                        <a:rPr lang="pt-BR" sz="1400" u="none" cap="none" strike="noStrike">
                          <a:solidFill>
                            <a:srgbClr val="569CD6"/>
                          </a:solidFill>
                          <a:latin typeface="Consolas"/>
                          <a:ea typeface="Consolas"/>
                          <a:cs typeface="Consolas"/>
                          <a:sym typeface="Consolas"/>
                        </a:rPr>
                        <a:t>button</a:t>
                      </a:r>
                      <a:r>
                        <a:rPr lang="pt-BR" sz="1400" u="none" cap="none" strike="noStrike">
                          <a:solidFill>
                            <a:srgbClr val="808080"/>
                          </a:solidFill>
                          <a:latin typeface="Consolas"/>
                          <a:ea typeface="Consolas"/>
                          <a:cs typeface="Consolas"/>
                          <a:sym typeface="Consolas"/>
                        </a:rPr>
                        <a:t>&gt;</a:t>
                      </a:r>
                      <a:endParaRPr sz="1400" u="none" cap="none" strike="noStrike">
                        <a:solidFill>
                          <a:srgbClr val="80808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51"/>
          <p:cNvSpPr txBox="1"/>
          <p:nvPr/>
        </p:nvSpPr>
        <p:spPr>
          <a:xfrm>
            <a:off x="443400" y="2159538"/>
            <a:ext cx="5222100" cy="240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350" u="none" cap="none" strike="noStrike">
                <a:solidFill>
                  <a:schemeClr val="dk1"/>
                </a:solidFill>
                <a:latin typeface="DM Sans"/>
                <a:ea typeface="DM Sans"/>
                <a:cs typeface="DM Sans"/>
                <a:sym typeface="DM Sans"/>
              </a:rPr>
              <a:t>Em alguns casos o usuário não pode inserir um texto livremente, mas o programador fornece para ele </a:t>
            </a:r>
            <a:r>
              <a:rPr b="1" i="0" lang="pt-BR" sz="1350" u="none" cap="none" strike="noStrike">
                <a:solidFill>
                  <a:schemeClr val="dk1"/>
                </a:solidFill>
                <a:latin typeface="DM Sans"/>
                <a:ea typeface="DM Sans"/>
                <a:cs typeface="DM Sans"/>
                <a:sym typeface="DM Sans"/>
              </a:rPr>
              <a:t>uma lista predefinida</a:t>
            </a:r>
            <a:r>
              <a:rPr b="0" i="0" lang="pt-BR" sz="1350" u="none" cap="none" strike="noStrike">
                <a:solidFill>
                  <a:schemeClr val="dk1"/>
                </a:solidFill>
                <a:latin typeface="DM Sans"/>
                <a:ea typeface="DM Sans"/>
                <a:cs typeface="DM Sans"/>
                <a:sym typeface="DM Sans"/>
              </a:rPr>
              <a:t>. O dado que chega ao escolher uma opção é definido a partir do </a:t>
            </a:r>
            <a:r>
              <a:rPr b="1" i="0" lang="pt-BR" sz="1350" u="none" cap="none" strike="noStrike">
                <a:solidFill>
                  <a:schemeClr val="dk1"/>
                </a:solidFill>
                <a:latin typeface="DM Sans"/>
                <a:ea typeface="DM Sans"/>
                <a:cs typeface="DM Sans"/>
                <a:sym typeface="DM Sans"/>
              </a:rPr>
              <a:t>atributo </a:t>
            </a:r>
            <a:r>
              <a:rPr b="1" i="1" lang="pt-BR" sz="1350" u="none" cap="none" strike="noStrike">
                <a:solidFill>
                  <a:schemeClr val="dk1"/>
                </a:solidFill>
                <a:latin typeface="DM Sans"/>
                <a:ea typeface="DM Sans"/>
                <a:cs typeface="DM Sans"/>
                <a:sym typeface="DM Sans"/>
              </a:rPr>
              <a:t>“value”</a:t>
            </a:r>
            <a:r>
              <a:rPr b="0" i="1" lang="pt-BR" sz="1350" u="none" cap="none" strike="noStrike">
                <a:solidFill>
                  <a:schemeClr val="dk1"/>
                </a:solidFill>
                <a:latin typeface="DM Sans"/>
                <a:ea typeface="DM Sans"/>
                <a:cs typeface="DM Sans"/>
                <a:sym typeface="DM Sans"/>
              </a:rPr>
              <a:t>. </a:t>
            </a:r>
            <a:r>
              <a:rPr b="0" i="0" lang="pt-BR" sz="1350" u="none" cap="none" strike="noStrike">
                <a:solidFill>
                  <a:schemeClr val="dk1"/>
                </a:solidFill>
                <a:latin typeface="DM Sans"/>
                <a:ea typeface="DM Sans"/>
                <a:cs typeface="DM Sans"/>
                <a:sym typeface="DM Sans"/>
              </a:rPr>
              <a:t>Existem 3 grupos de controles de seleção: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100"/>
              </a:spcBef>
              <a:spcAft>
                <a:spcPts val="0"/>
              </a:spcAft>
              <a:buClr>
                <a:schemeClr val="dk1"/>
              </a:buClr>
              <a:buSzPts val="1350"/>
              <a:buFont typeface="Helvetica Neue"/>
              <a:buChar char="✓"/>
            </a:pPr>
            <a:r>
              <a:rPr b="1" i="0" lang="pt-BR" sz="1350" u="none" cap="none" strike="noStrike">
                <a:solidFill>
                  <a:schemeClr val="dk1"/>
                </a:solidFill>
                <a:highlight>
                  <a:srgbClr val="EAFF6A"/>
                </a:highlight>
                <a:latin typeface="DM Sans"/>
                <a:ea typeface="DM Sans"/>
                <a:cs typeface="DM Sans"/>
                <a:sym typeface="DM Sans"/>
              </a:rPr>
              <a:t>Botões radio:</a:t>
            </a:r>
            <a:r>
              <a:rPr b="0" i="0" lang="pt-BR" sz="1350" u="none" cap="none" strike="noStrike">
                <a:solidFill>
                  <a:schemeClr val="dk1"/>
                </a:solidFill>
                <a:latin typeface="DM Sans"/>
                <a:ea typeface="DM Sans"/>
                <a:cs typeface="DM Sans"/>
                <a:sym typeface="DM Sans"/>
              </a:rPr>
              <a:t> apenas uma opção pode ser escolhida.</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Char char="✓"/>
            </a:pPr>
            <a:r>
              <a:rPr b="1" i="0" lang="pt-BR" sz="1350" u="none" cap="none" strike="noStrike">
                <a:solidFill>
                  <a:schemeClr val="dk1"/>
                </a:solidFill>
                <a:highlight>
                  <a:srgbClr val="EAFF6A"/>
                </a:highlight>
                <a:latin typeface="DM Sans"/>
                <a:ea typeface="DM Sans"/>
                <a:cs typeface="DM Sans"/>
                <a:sym typeface="DM Sans"/>
              </a:rPr>
              <a:t>Caixas de seleção:</a:t>
            </a:r>
            <a:r>
              <a:rPr b="0" i="0" lang="pt-BR" sz="1350" u="none" cap="none" strike="noStrike">
                <a:solidFill>
                  <a:schemeClr val="dk1"/>
                </a:solidFill>
                <a:latin typeface="DM Sans"/>
                <a:ea typeface="DM Sans"/>
                <a:cs typeface="DM Sans"/>
                <a:sym typeface="DM Sans"/>
              </a:rPr>
              <a:t> de toda a lista de opções, o usuário pode escolher uma, todas ou nenhuma opção.</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Helvetica Neue"/>
              <a:buChar char="✓"/>
            </a:pPr>
            <a:r>
              <a:rPr b="1" i="0" lang="pt-BR" sz="1350" u="none" cap="none" strike="noStrike">
                <a:solidFill>
                  <a:schemeClr val="dk1"/>
                </a:solidFill>
                <a:highlight>
                  <a:srgbClr val="EAFF6A"/>
                </a:highlight>
                <a:latin typeface="DM Sans"/>
                <a:ea typeface="DM Sans"/>
                <a:cs typeface="DM Sans"/>
                <a:sym typeface="DM Sans"/>
              </a:rPr>
              <a:t>Menu suspenso:</a:t>
            </a:r>
            <a:r>
              <a:rPr b="0" i="0" lang="pt-BR" sz="1350" u="none" cap="none" strike="noStrike">
                <a:solidFill>
                  <a:schemeClr val="dk1"/>
                </a:solidFill>
                <a:latin typeface="DM Sans"/>
                <a:ea typeface="DM Sans"/>
                <a:cs typeface="DM Sans"/>
                <a:sym typeface="DM Sans"/>
              </a:rPr>
              <a:t> apenas uma opção pode ser selecionada.</a:t>
            </a:r>
            <a:endParaRPr b="0" i="0" sz="1350" u="none" cap="none" strike="noStrike">
              <a:solidFill>
                <a:schemeClr val="dk1"/>
              </a:solidFill>
              <a:highlight>
                <a:srgbClr val="EAFF6A"/>
              </a:highlight>
              <a:latin typeface="DM Sans"/>
              <a:ea typeface="DM Sans"/>
              <a:cs typeface="DM Sans"/>
              <a:sym typeface="DM Sans"/>
            </a:endParaRPr>
          </a:p>
        </p:txBody>
      </p:sp>
      <p:sp>
        <p:nvSpPr>
          <p:cNvPr id="621" name="Google Shape;621;p151"/>
          <p:cNvSpPr txBox="1"/>
          <p:nvPr/>
        </p:nvSpPr>
        <p:spPr>
          <a:xfrm>
            <a:off x="443400" y="410250"/>
            <a:ext cx="34263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100"/>
              </a:spcAft>
              <a:buClr>
                <a:schemeClr val="dk1"/>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Controles de seleção</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52"/>
          <p:cNvSpPr txBox="1"/>
          <p:nvPr/>
        </p:nvSpPr>
        <p:spPr>
          <a:xfrm>
            <a:off x="1245900" y="155950"/>
            <a:ext cx="6652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100"/>
              </a:spcAft>
              <a:buClr>
                <a:schemeClr val="dk1"/>
              </a:buClr>
              <a:buSzPts val="4000"/>
              <a:buFont typeface="Arial"/>
              <a:buNone/>
            </a:pPr>
            <a:r>
              <a:rPr b="1" i="0" lang="pt-BR" sz="4000" u="none" cap="none" strike="noStrike">
                <a:solidFill>
                  <a:schemeClr val="lt1"/>
                </a:solidFill>
                <a:latin typeface="DM Sans"/>
                <a:ea typeface="DM Sans"/>
                <a:cs typeface="DM Sans"/>
                <a:sym typeface="DM Sans"/>
              </a:rPr>
              <a:t>Radio</a:t>
            </a:r>
            <a:endParaRPr b="1" i="0" sz="3000" u="none" cap="none" strike="noStrike">
              <a:solidFill>
                <a:schemeClr val="dk1"/>
              </a:solidFill>
              <a:highlight>
                <a:schemeClr val="accent6"/>
              </a:highlight>
              <a:latin typeface="DM Sans"/>
              <a:ea typeface="DM Sans"/>
              <a:cs typeface="DM Sans"/>
              <a:sym typeface="DM Sans"/>
            </a:endParaRPr>
          </a:p>
        </p:txBody>
      </p:sp>
      <p:graphicFrame>
        <p:nvGraphicFramePr>
          <p:cNvPr id="627" name="Google Shape;627;p152"/>
          <p:cNvGraphicFramePr/>
          <p:nvPr/>
        </p:nvGraphicFramePr>
        <p:xfrm>
          <a:off x="1392011" y="2284363"/>
          <a:ext cx="3000000" cy="3000000"/>
        </p:xfrm>
        <a:graphic>
          <a:graphicData uri="http://schemas.openxmlformats.org/drawingml/2006/table">
            <a:tbl>
              <a:tblPr>
                <a:noFill/>
                <a:tableStyleId>{A1A49CE8-FCBC-49D5-8492-DC57A0EE06CA}</a:tableStyleId>
              </a:tblPr>
              <a:tblGrid>
                <a:gridCol w="6359975"/>
              </a:tblGrid>
              <a:tr h="1733425">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masculino</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input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"radio"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"genero"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"masculino"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feminino</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input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"radio"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"genero"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"feminino"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outro</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span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input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"radio"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"genero"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"outro"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
        <p:nvSpPr>
          <p:cNvPr id="628" name="Google Shape;628;p152"/>
          <p:cNvSpPr txBox="1"/>
          <p:nvPr/>
        </p:nvSpPr>
        <p:spPr>
          <a:xfrm>
            <a:off x="1347300" y="14815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lt1"/>
                </a:solidFill>
                <a:latin typeface="DM Sans"/>
                <a:ea typeface="DM Sans"/>
                <a:cs typeface="DM Sans"/>
                <a:sym typeface="DM Sans"/>
              </a:rPr>
              <a:t>O usuário escolhe apenas uma opção.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2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Resumo</a:t>
            </a:r>
            <a:r>
              <a:rPr b="1" i="0" lang="pt-BR"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da última aula </a:t>
            </a:r>
            <a:endParaRPr b="0" i="0" sz="4000" u="none" cap="none" strike="noStrike">
              <a:solidFill>
                <a:schemeClr val="lt1"/>
              </a:solidFill>
              <a:latin typeface="DM Sans"/>
              <a:ea typeface="DM Sans"/>
              <a:cs typeface="DM Sans"/>
              <a:sym typeface="DM Sans"/>
            </a:endParaRPr>
          </a:p>
        </p:txBody>
      </p:sp>
      <p:sp>
        <p:nvSpPr>
          <p:cNvPr id="391" name="Google Shape;391;p126"/>
          <p:cNvSpPr txBox="1"/>
          <p:nvPr/>
        </p:nvSpPr>
        <p:spPr>
          <a:xfrm>
            <a:off x="2109143" y="2482263"/>
            <a:ext cx="49257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Como criar repositório no github</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Subir o código para o github</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b="0" i="0" lang="pt-BR" sz="1350" u="none" cap="none" strike="noStrike">
                <a:solidFill>
                  <a:schemeClr val="lt1"/>
                </a:solidFill>
                <a:latin typeface="DM Sans"/>
                <a:ea typeface="DM Sans"/>
                <a:cs typeface="DM Sans"/>
                <a:sym typeface="DM Sans"/>
              </a:rPr>
              <a:t>Publica</a:t>
            </a:r>
            <a:r>
              <a:rPr lang="pt-BR" sz="1350">
                <a:solidFill>
                  <a:schemeClr val="lt1"/>
                </a:solidFill>
                <a:latin typeface="DM Sans"/>
                <a:ea typeface="DM Sans"/>
                <a:cs typeface="DM Sans"/>
                <a:sym typeface="DM Sans"/>
              </a:rPr>
              <a:t>r o site </a:t>
            </a:r>
            <a:r>
              <a:rPr b="0" i="0" lang="pt-BR" sz="1350" u="none" cap="none" strike="noStrike">
                <a:solidFill>
                  <a:schemeClr val="lt1"/>
                </a:solidFill>
                <a:latin typeface="DM Sans"/>
                <a:ea typeface="DM Sans"/>
                <a:cs typeface="DM Sans"/>
                <a:sym typeface="DM Sans"/>
              </a:rPr>
              <a:t>com o github Pages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53"/>
          <p:cNvSpPr txBox="1"/>
          <p:nvPr/>
        </p:nvSpPr>
        <p:spPr>
          <a:xfrm>
            <a:off x="1245900" y="155950"/>
            <a:ext cx="6652200" cy="2891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4000"/>
              <a:buFont typeface="Arial"/>
              <a:buNone/>
            </a:pPr>
            <a:r>
              <a:rPr b="1" i="0" lang="pt-BR" sz="4000" u="none" cap="none" strike="noStrike">
                <a:solidFill>
                  <a:schemeClr val="lt1"/>
                </a:solidFill>
                <a:latin typeface="DM Sans"/>
                <a:ea typeface="DM Sans"/>
                <a:cs typeface="DM Sans"/>
                <a:sym typeface="DM Sans"/>
              </a:rPr>
              <a:t> Caixa de seleção</a:t>
            </a:r>
            <a:endParaRPr b="1" i="0" sz="4000" u="none" cap="none" strike="noStrike">
              <a:solidFill>
                <a:schemeClr val="lt1"/>
              </a:solidFill>
              <a:latin typeface="DM Sans"/>
              <a:ea typeface="DM Sans"/>
              <a:cs typeface="DM Sans"/>
              <a:sym typeface="DM Sans"/>
            </a:endParaRPr>
          </a:p>
          <a:p>
            <a:pPr indent="0" lvl="0" marL="0" marR="0" rtl="0" algn="ctr">
              <a:lnSpc>
                <a:spcPct val="150000"/>
              </a:lnSpc>
              <a:spcBef>
                <a:spcPts val="1100"/>
              </a:spcBef>
              <a:spcAft>
                <a:spcPts val="0"/>
              </a:spcAft>
              <a:buClr>
                <a:schemeClr val="dk1"/>
              </a:buClr>
              <a:buSzPts val="4000"/>
              <a:buFont typeface="Arial"/>
              <a:buNone/>
            </a:pPr>
            <a:r>
              <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graphicFrame>
        <p:nvGraphicFramePr>
          <p:cNvPr id="634" name="Google Shape;634;p153"/>
          <p:cNvGraphicFramePr/>
          <p:nvPr/>
        </p:nvGraphicFramePr>
        <p:xfrm>
          <a:off x="1706395" y="2513097"/>
          <a:ext cx="3000000" cy="3000000"/>
        </p:xfrm>
        <a:graphic>
          <a:graphicData uri="http://schemas.openxmlformats.org/drawingml/2006/table">
            <a:tbl>
              <a:tblPr>
                <a:noFill/>
                <a:tableStyleId>{A1A49CE8-FCBC-49D5-8492-DC57A0EE06CA}</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div</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Aceita termos e condições</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div</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input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"checkbox"</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"acepta"</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"1"</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
        <p:nvSpPr>
          <p:cNvPr id="635" name="Google Shape;635;p153"/>
          <p:cNvSpPr txBox="1"/>
          <p:nvPr/>
        </p:nvSpPr>
        <p:spPr>
          <a:xfrm>
            <a:off x="1347300" y="14815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lt1"/>
                </a:solidFill>
                <a:latin typeface="DM Sans"/>
                <a:ea typeface="DM Sans"/>
                <a:cs typeface="DM Sans"/>
                <a:sym typeface="DM Sans"/>
              </a:rPr>
              <a:t>O usuário </a:t>
            </a:r>
            <a:r>
              <a:rPr lang="pt-BR" sz="1350">
                <a:solidFill>
                  <a:schemeClr val="lt1"/>
                </a:solidFill>
                <a:latin typeface="DM Sans"/>
                <a:ea typeface="DM Sans"/>
                <a:cs typeface="DM Sans"/>
                <a:sym typeface="DM Sans"/>
              </a:rPr>
              <a:t>seleciona</a:t>
            </a:r>
            <a:r>
              <a:rPr b="0" i="0" lang="pt-BR" sz="1350" u="none" cap="none" strike="noStrike">
                <a:solidFill>
                  <a:schemeClr val="lt1"/>
                </a:solidFill>
                <a:latin typeface="DM Sans"/>
                <a:ea typeface="DM Sans"/>
                <a:cs typeface="DM Sans"/>
                <a:sym typeface="DM Sans"/>
              </a:rPr>
              <a:t>, ou não, cada uma das caixas que tem disponível.</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54"/>
          <p:cNvSpPr txBox="1"/>
          <p:nvPr/>
        </p:nvSpPr>
        <p:spPr>
          <a:xfrm>
            <a:off x="1245900" y="308350"/>
            <a:ext cx="66522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Menu suspenso</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641" name="Google Shape;641;p154"/>
          <p:cNvSpPr txBox="1"/>
          <p:nvPr/>
        </p:nvSpPr>
        <p:spPr>
          <a:xfrm>
            <a:off x="1347300" y="14815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50" u="none" cap="none" strike="noStrike">
                <a:solidFill>
                  <a:schemeClr val="lt1"/>
                </a:solidFill>
                <a:latin typeface="DM Sans"/>
                <a:ea typeface="DM Sans"/>
                <a:cs typeface="DM Sans"/>
                <a:sym typeface="DM Sans"/>
              </a:rPr>
              <a:t>É o chamado </a:t>
            </a:r>
            <a:r>
              <a:rPr b="1" i="0" lang="pt-BR" sz="1350" u="none" cap="none" strike="noStrike">
                <a:solidFill>
                  <a:srgbClr val="EAFF6A"/>
                </a:solidFill>
                <a:latin typeface="DM Sans"/>
                <a:ea typeface="DM Sans"/>
                <a:cs typeface="DM Sans"/>
                <a:sym typeface="DM Sans"/>
              </a:rPr>
              <a:t>combo-box, seletor ou menu</a:t>
            </a:r>
            <a:r>
              <a:rPr b="0" i="0" lang="pt-BR" sz="1350" u="none" cap="none" strike="noStrike">
                <a:solidFill>
                  <a:schemeClr val="lt1"/>
                </a:solidFill>
                <a:latin typeface="DM Sans"/>
                <a:ea typeface="DM Sans"/>
                <a:cs typeface="DM Sans"/>
                <a:sym typeface="DM Sans"/>
              </a:rPr>
              <a:t>. A partir da lista, é possível escolher uma opção. O ideal é que devem ter pelo menos dois elementos diferentes para escolher:</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642" name="Google Shape;642;p154"/>
          <p:cNvGraphicFramePr/>
          <p:nvPr/>
        </p:nvGraphicFramePr>
        <p:xfrm>
          <a:off x="1716450" y="2863642"/>
          <a:ext cx="3000000" cy="3000000"/>
        </p:xfrm>
        <a:graphic>
          <a:graphicData uri="http://schemas.openxmlformats.org/drawingml/2006/table">
            <a:tbl>
              <a:tblPr>
                <a:noFill/>
                <a:tableStyleId>{A1A49CE8-FCBC-49D5-8492-DC57A0EE06CA}</a:tableStyleId>
              </a:tblPr>
              <a:tblGrid>
                <a:gridCol w="5711100"/>
              </a:tblGrid>
              <a:tr h="1590375">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select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"tamanhos"</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"G"</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Grande</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"M"</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Médio</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value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"P"</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Pequeno</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option</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select</a:t>
                      </a:r>
                      <a:endParaRPr>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&gt;&lt;/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55"/>
          <p:cNvSpPr txBox="1"/>
          <p:nvPr/>
        </p:nvSpPr>
        <p:spPr>
          <a:xfrm>
            <a:off x="1245900" y="308350"/>
            <a:ext cx="66522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Tag &lt;label&gt;</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648" name="Google Shape;648;p155"/>
          <p:cNvSpPr txBox="1"/>
          <p:nvPr/>
        </p:nvSpPr>
        <p:spPr>
          <a:xfrm>
            <a:off x="1347300" y="1329125"/>
            <a:ext cx="6449400" cy="15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50" u="none" cap="none" strike="noStrike">
                <a:solidFill>
                  <a:schemeClr val="lt1"/>
                </a:solidFill>
                <a:latin typeface="DM Sans"/>
                <a:ea typeface="DM Sans"/>
                <a:cs typeface="DM Sans"/>
                <a:sym typeface="DM Sans"/>
              </a:rPr>
              <a:t>Define formalmente cada elemento de um formulário.</a:t>
            </a:r>
            <a:endParaRPr b="0" i="0" sz="135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sz="135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rPr b="0" i="0" lang="pt-BR" sz="1350" u="none" cap="none" strike="noStrike">
                <a:solidFill>
                  <a:schemeClr val="lt1"/>
                </a:solidFill>
                <a:latin typeface="DM Sans"/>
                <a:ea typeface="DM Sans"/>
                <a:cs typeface="DM Sans"/>
                <a:sym typeface="DM Sans"/>
              </a:rPr>
              <a:t>Esta tag é muito útil para gerar um formulário acessível. </a:t>
            </a:r>
            <a:endParaRPr b="0" i="0" sz="135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rPr b="1" i="0" lang="pt-BR" sz="1350" u="none" cap="none" strike="noStrike">
                <a:solidFill>
                  <a:srgbClr val="EAFF6A"/>
                </a:solidFill>
                <a:latin typeface="DM Sans"/>
                <a:ea typeface="DM Sans"/>
                <a:cs typeface="DM Sans"/>
                <a:sym typeface="DM Sans"/>
              </a:rPr>
              <a:t>Seu principal atributo é o “for”, que </a:t>
            </a:r>
            <a:r>
              <a:rPr b="1" lang="pt-BR" sz="1350">
                <a:solidFill>
                  <a:srgbClr val="EAFF6A"/>
                </a:solidFill>
                <a:latin typeface="DM Sans"/>
                <a:ea typeface="DM Sans"/>
                <a:cs typeface="DM Sans"/>
                <a:sym typeface="DM Sans"/>
              </a:rPr>
              <a:t>faz </a:t>
            </a:r>
            <a:r>
              <a:rPr b="1" i="0" lang="pt-BR" sz="1350" u="none" cap="none" strike="noStrike">
                <a:solidFill>
                  <a:srgbClr val="EAFF6A"/>
                </a:solidFill>
                <a:latin typeface="DM Sans"/>
                <a:ea typeface="DM Sans"/>
                <a:cs typeface="DM Sans"/>
                <a:sym typeface="DM Sans"/>
              </a:rPr>
              <a:t>refer</a:t>
            </a:r>
            <a:r>
              <a:rPr b="1" lang="pt-BR" sz="1350">
                <a:solidFill>
                  <a:srgbClr val="EAFF6A"/>
                </a:solidFill>
                <a:latin typeface="DM Sans"/>
                <a:ea typeface="DM Sans"/>
                <a:cs typeface="DM Sans"/>
                <a:sym typeface="DM Sans"/>
              </a:rPr>
              <a:t>ência ao </a:t>
            </a:r>
            <a:r>
              <a:rPr b="1" i="0" lang="pt-BR" sz="1350" u="none" cap="none" strike="noStrike">
                <a:solidFill>
                  <a:srgbClr val="EAFF6A"/>
                </a:solidFill>
                <a:latin typeface="DM Sans"/>
                <a:ea typeface="DM Sans"/>
                <a:cs typeface="DM Sans"/>
                <a:sym typeface="DM Sans"/>
              </a:rPr>
              <a:t>elemento do formulário</a:t>
            </a:r>
            <a:r>
              <a:rPr b="1" i="0" lang="pt-BR" sz="1350" u="none" cap="none" strike="noStrike">
                <a:solidFill>
                  <a:schemeClr val="lt1"/>
                </a:solidFill>
                <a:latin typeface="DM Sans"/>
                <a:ea typeface="DM Sans"/>
                <a:cs typeface="DM Sans"/>
                <a:sym typeface="DM Sans"/>
              </a:rPr>
              <a:t>.</a:t>
            </a:r>
            <a:r>
              <a:rPr b="0" i="0" lang="pt-BR" sz="1350" u="none" cap="none" strike="noStrike">
                <a:solidFill>
                  <a:schemeClr val="lt1"/>
                </a:solidFill>
                <a:latin typeface="DM Sans"/>
                <a:ea typeface="DM Sans"/>
                <a:cs typeface="DM Sans"/>
                <a:sym typeface="DM Sans"/>
              </a:rPr>
              <a:t> O valor do atributo “for” deve ser igual ao valor do atributo “id” ou “name” do elemento.</a:t>
            </a:r>
            <a:r>
              <a:rPr b="0" i="0" lang="pt-BR" sz="1350" u="none" cap="none" strike="noStrike">
                <a:solidFill>
                  <a:schemeClr val="lt1"/>
                </a:solidFill>
                <a:highlight>
                  <a:schemeClr val="lt1"/>
                </a:highlight>
                <a:latin typeface="DM Sans"/>
                <a:ea typeface="DM Sans"/>
                <a:cs typeface="DM Sans"/>
                <a:sym typeface="DM Sans"/>
              </a:rPr>
              <a:t>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649" name="Google Shape;649;p155"/>
          <p:cNvGraphicFramePr/>
          <p:nvPr/>
        </p:nvGraphicFramePr>
        <p:xfrm>
          <a:off x="1706406" y="3429840"/>
          <a:ext cx="3000000" cy="3000000"/>
        </p:xfrm>
        <a:graphic>
          <a:graphicData uri="http://schemas.openxmlformats.org/drawingml/2006/table">
            <a:tbl>
              <a:tblPr>
                <a:noFill/>
                <a:tableStyleId>{A1A49CE8-FCBC-49D5-8492-DC57A0EE06CA}</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label</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for</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"nome_sobrenome"</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Nome:</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label</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input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type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"text"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name</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"nome_sobrenome"</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19050">
                      <a:solidFill>
                        <a:srgbClr val="EAFF6A"/>
                      </a:solidFill>
                      <a:prstDash val="solid"/>
                      <a:round/>
                      <a:headEnd len="sm" w="sm" type="none"/>
                      <a:tailEnd len="sm" w="sm" type="none"/>
                    </a:lnL>
                    <a:lnR cap="flat" cmpd="sng" w="19050">
                      <a:solidFill>
                        <a:srgbClr val="EAFF6A"/>
                      </a:solidFill>
                      <a:prstDash val="solid"/>
                      <a:round/>
                      <a:headEnd len="sm" w="sm" type="none"/>
                      <a:tailEnd len="sm" w="sm" type="none"/>
                    </a:lnR>
                    <a:lnT cap="flat" cmpd="sng" w="19050">
                      <a:solidFill>
                        <a:srgbClr val="EAFF6A"/>
                      </a:solidFill>
                      <a:prstDash val="solid"/>
                      <a:round/>
                      <a:headEnd len="sm" w="sm" type="none"/>
                      <a:tailEnd len="sm" w="sm" type="none"/>
                    </a:lnT>
                    <a:lnB cap="flat" cmpd="sng" w="1905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56"/>
          <p:cNvSpPr txBox="1"/>
          <p:nvPr/>
        </p:nvSpPr>
        <p:spPr>
          <a:xfrm>
            <a:off x="1245900" y="308350"/>
            <a:ext cx="66522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Conjunto de campo</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655" name="Google Shape;655;p156"/>
          <p:cNvSpPr txBox="1"/>
          <p:nvPr/>
        </p:nvSpPr>
        <p:spPr>
          <a:xfrm>
            <a:off x="1347300" y="14053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50" u="none" cap="none" strike="noStrike">
                <a:solidFill>
                  <a:schemeClr val="lt1"/>
                </a:solidFill>
                <a:latin typeface="DM Sans"/>
                <a:ea typeface="DM Sans"/>
                <a:cs typeface="DM Sans"/>
                <a:sym typeface="DM Sans"/>
              </a:rPr>
              <a:t>As tags</a:t>
            </a:r>
            <a:r>
              <a:rPr b="0" i="0" lang="pt-BR" sz="1350" u="none" cap="none" strike="noStrike">
                <a:solidFill>
                  <a:schemeClr val="dk1"/>
                </a:solidFill>
                <a:latin typeface="DM Sans"/>
                <a:ea typeface="DM Sans"/>
                <a:cs typeface="DM Sans"/>
                <a:sym typeface="DM Sans"/>
              </a:rPr>
              <a:t> </a:t>
            </a:r>
            <a:r>
              <a:rPr b="0" i="0" lang="pt-BR" sz="1350" u="none" cap="none" strike="noStrike">
                <a:solidFill>
                  <a:srgbClr val="EAFF6A"/>
                </a:solidFill>
                <a:latin typeface="DM Sans"/>
                <a:ea typeface="DM Sans"/>
                <a:cs typeface="DM Sans"/>
                <a:sym typeface="DM Sans"/>
              </a:rPr>
              <a:t>&lt;fieldset&gt;</a:t>
            </a:r>
            <a:r>
              <a:rPr b="0" i="0" lang="pt-BR" sz="1350" u="none" cap="none" strike="noStrike">
                <a:solidFill>
                  <a:schemeClr val="dk1"/>
                </a:solidFill>
                <a:latin typeface="DM Sans"/>
                <a:ea typeface="DM Sans"/>
                <a:cs typeface="DM Sans"/>
                <a:sym typeface="DM Sans"/>
              </a:rPr>
              <a:t> </a:t>
            </a:r>
            <a:r>
              <a:rPr b="0" i="0" lang="pt-BR" sz="1350" u="none" cap="none" strike="noStrike">
                <a:solidFill>
                  <a:schemeClr val="lt1"/>
                </a:solidFill>
                <a:latin typeface="DM Sans"/>
                <a:ea typeface="DM Sans"/>
                <a:cs typeface="DM Sans"/>
                <a:sym typeface="DM Sans"/>
              </a:rPr>
              <a:t>e</a:t>
            </a:r>
            <a:r>
              <a:rPr b="0" i="0" lang="pt-BR" sz="1350" u="none" cap="none" strike="noStrike">
                <a:solidFill>
                  <a:schemeClr val="dk1"/>
                </a:solidFill>
                <a:latin typeface="DM Sans"/>
                <a:ea typeface="DM Sans"/>
                <a:cs typeface="DM Sans"/>
                <a:sym typeface="DM Sans"/>
              </a:rPr>
              <a:t> </a:t>
            </a:r>
            <a:r>
              <a:rPr b="0" i="0" lang="pt-BR" sz="1350" u="none" cap="none" strike="noStrike">
                <a:solidFill>
                  <a:srgbClr val="EAFF6A"/>
                </a:solidFill>
                <a:latin typeface="DM Sans"/>
                <a:ea typeface="DM Sans"/>
                <a:cs typeface="DM Sans"/>
                <a:sym typeface="DM Sans"/>
              </a:rPr>
              <a:t>&lt;legend&gt; </a:t>
            </a:r>
            <a:r>
              <a:rPr b="0" i="0" lang="pt-BR" sz="1350" u="none" cap="none" strike="noStrike">
                <a:solidFill>
                  <a:schemeClr val="lt1"/>
                </a:solidFill>
                <a:latin typeface="DM Sans"/>
                <a:ea typeface="DM Sans"/>
                <a:cs typeface="DM Sans"/>
                <a:sym typeface="DM Sans"/>
              </a:rPr>
              <a:t>são utilizadas em conjunto. O primeiro, tem como objetivo criar grupos de elementos do formulário com um mesmo propósito; enquanto que o segundo, define formalmente o propósito do elemento fieldset. Eles são estruturados da seguinte forma:</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656" name="Google Shape;656;p156"/>
          <p:cNvGraphicFramePr/>
          <p:nvPr/>
        </p:nvGraphicFramePr>
        <p:xfrm>
          <a:off x="1706400" y="2892625"/>
          <a:ext cx="3000000" cy="3000000"/>
        </p:xfrm>
        <a:graphic>
          <a:graphicData uri="http://schemas.openxmlformats.org/drawingml/2006/table">
            <a:tbl>
              <a:tblPr>
                <a:noFill/>
                <a:tableStyleId>{A1A49CE8-FCBC-49D5-8492-DC57A0EE06CA}</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fieldset</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legend</a:t>
                      </a:r>
                      <a:r>
                        <a:rPr b="0" lang="pt-BR" sz="1400" u="none" cap="none" strike="noStrike">
                          <a:solidFill>
                            <a:srgbClr val="808080"/>
                          </a:solidFill>
                          <a:latin typeface="Consolas"/>
                          <a:ea typeface="Consolas"/>
                          <a:cs typeface="Consolas"/>
                          <a:sym typeface="Consolas"/>
                        </a:rPr>
                        <a:t>&gt;</a:t>
                      </a:r>
                      <a:r>
                        <a:rPr b="0" lang="pt-BR" sz="1400" u="none" cap="none" strike="noStrike">
                          <a:solidFill>
                            <a:srgbClr val="D4D4D4"/>
                          </a:solidFill>
                          <a:latin typeface="Consolas"/>
                          <a:ea typeface="Consolas"/>
                          <a:cs typeface="Consolas"/>
                          <a:sym typeface="Consolas"/>
                        </a:rPr>
                        <a:t>Tamanho de camiseta</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legend</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6A9955"/>
                          </a:solidFill>
                          <a:latin typeface="Consolas"/>
                          <a:ea typeface="Consolas"/>
                          <a:cs typeface="Consolas"/>
                          <a:sym typeface="Consolas"/>
                        </a:rPr>
                        <a:t>&lt;!-- Os elementos de formulário irão aqui --&gt;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fieldset</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form</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157"/>
          <p:cNvGrpSpPr/>
          <p:nvPr/>
        </p:nvGrpSpPr>
        <p:grpSpPr>
          <a:xfrm>
            <a:off x="472126" y="482986"/>
            <a:ext cx="401518" cy="401518"/>
            <a:chOff x="3137108" y="2467173"/>
            <a:chExt cx="738900" cy="738900"/>
          </a:xfrm>
        </p:grpSpPr>
        <p:sp>
          <p:nvSpPr>
            <p:cNvPr id="662" name="Google Shape;662;p157"/>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157"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64" name="Google Shape;664;p157"/>
          <p:cNvSpPr txBox="1"/>
          <p:nvPr/>
        </p:nvSpPr>
        <p:spPr>
          <a:xfrm>
            <a:off x="457350" y="1714475"/>
            <a:ext cx="7036800" cy="347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 formulário de contato, conforme indicado na imagem abaixo, utilizando os </a:t>
            </a:r>
            <a:r>
              <a:rPr lang="pt-BR" sz="1300">
                <a:solidFill>
                  <a:schemeClr val="dk1"/>
                </a:solidFill>
                <a:latin typeface="DM Sans"/>
                <a:ea typeface="DM Sans"/>
                <a:cs typeface="DM Sans"/>
                <a:sym typeface="DM Sans"/>
              </a:rPr>
              <a:t>elementos </a:t>
            </a:r>
            <a:r>
              <a:rPr b="0" i="0" lang="pt-BR" sz="1300" u="none" cap="none" strike="noStrike">
                <a:solidFill>
                  <a:schemeClr val="dk1"/>
                </a:solidFill>
                <a:latin typeface="DM Sans"/>
                <a:ea typeface="DM Sans"/>
                <a:cs typeface="DM Sans"/>
                <a:sym typeface="DM Sans"/>
              </a:rPr>
              <a:t>vistos anteriormente. </a:t>
            </a:r>
            <a:endParaRPr b="0" i="0" sz="130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Você terá 10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665" name="Google Shape;665;p157"/>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666" name="Google Shape;666;p1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67" name="Google Shape;667;p157"/>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pic>
        <p:nvPicPr>
          <p:cNvPr id="668" name="Google Shape;668;p157"/>
          <p:cNvPicPr preferRelativeResize="0"/>
          <p:nvPr/>
        </p:nvPicPr>
        <p:blipFill rotWithShape="1">
          <a:blip r:embed="rId5">
            <a:alphaModFix/>
          </a:blip>
          <a:srcRect b="0" l="0" r="0" t="0"/>
          <a:stretch/>
        </p:blipFill>
        <p:spPr>
          <a:xfrm>
            <a:off x="2728688" y="2559662"/>
            <a:ext cx="3686626" cy="1636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673" name="Google Shape;673;p158"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674" name="Google Shape;674;p15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75" name="Google Shape;675;p15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15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81" name="Google Shape;681;p15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682" name="Google Shape;682;p159"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60"/>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Links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61"/>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Arquitetura de um site</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693" name="Google Shape;693;p161"/>
          <p:cNvSpPr txBox="1"/>
          <p:nvPr/>
        </p:nvSpPr>
        <p:spPr>
          <a:xfrm>
            <a:off x="1347300" y="1551850"/>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Os </a:t>
            </a:r>
            <a:r>
              <a:rPr b="1" i="0" lang="pt-BR" sz="1300" u="none" cap="none" strike="noStrike">
                <a:solidFill>
                  <a:schemeClr val="lt1"/>
                </a:solidFill>
                <a:latin typeface="DM Sans"/>
                <a:ea typeface="DM Sans"/>
                <a:cs typeface="DM Sans"/>
                <a:sym typeface="DM Sans"/>
              </a:rPr>
              <a:t>links, também</a:t>
            </a:r>
            <a:r>
              <a:rPr b="0" i="0" lang="pt-BR" sz="1300" u="none" cap="none" strike="noStrike">
                <a:solidFill>
                  <a:schemeClr val="lt1"/>
                </a:solidFill>
                <a:latin typeface="DM Sans"/>
                <a:ea typeface="DM Sans"/>
                <a:cs typeface="DM Sans"/>
                <a:sym typeface="DM Sans"/>
              </a:rPr>
              <a:t> conhecidos como âncoras, são utilizados para relacionar partes do mesmo documento. </a:t>
            </a:r>
            <a:r>
              <a:rPr b="0" i="0" lang="pt-BR" sz="1300" u="none" cap="none" strike="noStrike">
                <a:solidFill>
                  <a:srgbClr val="EAFF6A"/>
                </a:solidFill>
                <a:latin typeface="DM Sans"/>
                <a:ea typeface="DM Sans"/>
                <a:cs typeface="DM Sans"/>
                <a:sym typeface="DM Sans"/>
              </a:rPr>
              <a:t>Por padrão, são exibidos em azul e sublinhados </a:t>
            </a:r>
            <a:r>
              <a:rPr b="0" i="0" lang="pt-BR" sz="1300" u="none" cap="none" strike="noStrike">
                <a:solidFill>
                  <a:schemeClr val="lt1"/>
                </a:solidFill>
                <a:latin typeface="DM Sans"/>
                <a:ea typeface="DM Sans"/>
                <a:cs typeface="DM Sans"/>
                <a:sym typeface="DM Sans"/>
              </a:rPr>
              <a:t>.</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Para criar um link é necessário utilizar a tag de âncora</a:t>
            </a:r>
            <a:r>
              <a:rPr b="0" i="0" lang="pt-BR" sz="1300" u="none" cap="none" strike="noStrike">
                <a:solidFill>
                  <a:srgbClr val="EAFF6A"/>
                </a:solidFill>
                <a:latin typeface="DM Sans"/>
                <a:ea typeface="DM Sans"/>
                <a:cs typeface="DM Sans"/>
                <a:sym typeface="DM Sans"/>
              </a:rPr>
              <a:t> </a:t>
            </a:r>
            <a:r>
              <a:rPr b="1" i="0" lang="pt-BR" sz="1300" u="none" cap="none" strike="noStrike">
                <a:solidFill>
                  <a:srgbClr val="EAFF6A"/>
                </a:solidFill>
                <a:latin typeface="DM Sans"/>
                <a:ea typeface="DM Sans"/>
                <a:cs typeface="DM Sans"/>
                <a:sym typeface="DM Sans"/>
              </a:rPr>
              <a:t>&lt;a&gt;</a:t>
            </a:r>
            <a:r>
              <a:rPr b="0" i="0" lang="pt-BR" sz="1300" u="none" cap="none" strike="noStrike">
                <a:solidFill>
                  <a:schemeClr val="lt1"/>
                </a:solidFill>
                <a:latin typeface="DM Sans"/>
                <a:ea typeface="DM Sans"/>
                <a:cs typeface="DM Sans"/>
                <a:sym typeface="DM Sans"/>
              </a:rPr>
              <a:t> com o atributo </a:t>
            </a:r>
            <a:r>
              <a:rPr b="1" i="1" lang="pt-BR" sz="1300" u="none" cap="none" strike="noStrike">
                <a:solidFill>
                  <a:schemeClr val="lt1"/>
                </a:solidFill>
                <a:latin typeface="DM Sans"/>
                <a:ea typeface="DM Sans"/>
                <a:cs typeface="DM Sans"/>
                <a:sym typeface="DM Sans"/>
              </a:rPr>
              <a:t>“href”</a:t>
            </a:r>
            <a:r>
              <a:rPr b="1" i="0" lang="pt-BR" sz="1300" u="none" cap="none" strike="noStrike">
                <a:solidFill>
                  <a:schemeClr val="lt1"/>
                </a:solidFill>
                <a:latin typeface="DM Sans"/>
                <a:ea typeface="DM Sans"/>
                <a:cs typeface="DM Sans"/>
                <a:sym typeface="DM Sans"/>
              </a:rPr>
              <a:t>,</a:t>
            </a:r>
            <a:r>
              <a:rPr b="0" i="0" lang="pt-BR" sz="1300" u="none" cap="none" strike="noStrike">
                <a:solidFill>
                  <a:schemeClr val="lt1"/>
                </a:solidFill>
                <a:latin typeface="DM Sans"/>
                <a:ea typeface="DM Sans"/>
                <a:cs typeface="DM Sans"/>
                <a:sym typeface="DM Sans"/>
              </a:rPr>
              <a:t> que definirá o destino para o qual aponta. Por exemplo: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694" name="Google Shape;694;p161"/>
          <p:cNvGraphicFramePr/>
          <p:nvPr/>
        </p:nvGraphicFramePr>
        <p:xfrm>
          <a:off x="2040000" y="3295816"/>
          <a:ext cx="3000000" cy="3000000"/>
        </p:xfrm>
        <a:graphic>
          <a:graphicData uri="http://schemas.openxmlformats.org/drawingml/2006/table">
            <a:tbl>
              <a:tblPr>
                <a:noFill/>
                <a:tableStyleId>{A1A49CE8-FCBC-49D5-8492-DC57A0EE06CA}</a:tableStyleId>
              </a:tblPr>
              <a:tblGrid>
                <a:gridCol w="5064000"/>
              </a:tblGrid>
              <a:tr h="401325">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"produtos.html"</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Produtos</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62"/>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Links Relativos, </a:t>
            </a:r>
            <a:br>
              <a:rPr b="1" i="0" lang="pt-BR" sz="4000" u="none" cap="none" strike="noStrike">
                <a:solidFill>
                  <a:schemeClr val="dk1"/>
                </a:solidFill>
                <a:highlight>
                  <a:srgbClr val="EAFF6A"/>
                </a:highlight>
                <a:latin typeface="DM Sans"/>
                <a:ea typeface="DM Sans"/>
                <a:cs typeface="DM Sans"/>
                <a:sym typeface="DM Sans"/>
              </a:rPr>
            </a:br>
            <a:r>
              <a:rPr b="1" i="0" lang="pt-BR" sz="4000" u="none" cap="none" strike="noStrike">
                <a:solidFill>
                  <a:schemeClr val="dk1"/>
                </a:solidFill>
                <a:highlight>
                  <a:srgbClr val="EAFF6A"/>
                </a:highlight>
                <a:latin typeface="DM Sans"/>
                <a:ea typeface="DM Sans"/>
                <a:cs typeface="DM Sans"/>
                <a:sym typeface="DM Sans"/>
              </a:rPr>
              <a:t>Absolutos e Internos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2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63"/>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Links Relativos</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05" name="Google Shape;705;p163"/>
          <p:cNvSpPr txBox="1"/>
          <p:nvPr/>
        </p:nvSpPr>
        <p:spPr>
          <a:xfrm>
            <a:off x="1347300" y="1551850"/>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Os </a:t>
            </a:r>
            <a:r>
              <a:rPr b="1" i="0" lang="pt-BR" sz="1300" u="none" cap="none" strike="noStrike">
                <a:solidFill>
                  <a:schemeClr val="lt1"/>
                </a:solidFill>
                <a:latin typeface="DM Sans"/>
                <a:ea typeface="DM Sans"/>
                <a:cs typeface="DM Sans"/>
                <a:sym typeface="DM Sans"/>
              </a:rPr>
              <a:t>links relativos</a:t>
            </a:r>
            <a:r>
              <a:rPr b="0" i="0" lang="pt-BR" sz="1300" u="none" cap="none" strike="noStrike">
                <a:solidFill>
                  <a:schemeClr val="lt1"/>
                </a:solidFill>
                <a:latin typeface="DM Sans"/>
                <a:ea typeface="DM Sans"/>
                <a:cs typeface="DM Sans"/>
                <a:sym typeface="DM Sans"/>
              </a:rPr>
              <a:t> são aqueles que apontam para </a:t>
            </a:r>
            <a:r>
              <a:rPr b="1" i="0" lang="pt-BR" sz="1300" u="none" cap="none" strike="noStrike">
                <a:solidFill>
                  <a:schemeClr val="lt1"/>
                </a:solidFill>
                <a:latin typeface="DM Sans"/>
                <a:ea typeface="DM Sans"/>
                <a:cs typeface="DM Sans"/>
                <a:sym typeface="DM Sans"/>
              </a:rPr>
              <a:t>páginas localizadas dentro do mesmo projeto</a:t>
            </a:r>
            <a:r>
              <a:rPr b="0" i="0" lang="pt-BR" sz="1300" u="none" cap="none" strike="noStrike">
                <a:solidFill>
                  <a:schemeClr val="lt1"/>
                </a:solidFill>
                <a:latin typeface="DM Sans"/>
                <a:ea typeface="DM Sans"/>
                <a:cs typeface="DM Sans"/>
                <a:sym typeface="DM Sans"/>
              </a:rPr>
              <a:t>. Se a página referenciada estiver na mesma pasta, basta mencionar o seu nome para gerar o link.</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706" name="Google Shape;706;p163"/>
          <p:cNvGraphicFramePr/>
          <p:nvPr/>
        </p:nvGraphicFramePr>
        <p:xfrm>
          <a:off x="1706400" y="2571738"/>
          <a:ext cx="3000000" cy="3000000"/>
        </p:xfrm>
        <a:graphic>
          <a:graphicData uri="http://schemas.openxmlformats.org/drawingml/2006/table">
            <a:tbl>
              <a:tblPr>
                <a:noFill/>
                <a:tableStyleId>{A1A49CE8-FCBC-49D5-8492-DC57A0EE06CA}</a:tableStyleId>
              </a:tblPr>
              <a:tblGrid>
                <a:gridCol w="5731200"/>
              </a:tblGrid>
              <a:tr h="210000">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"contato.html"</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Contato</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graphicFrame>
        <p:nvGraphicFramePr>
          <p:cNvPr id="707" name="Google Shape;707;p163"/>
          <p:cNvGraphicFramePr/>
          <p:nvPr/>
        </p:nvGraphicFramePr>
        <p:xfrm>
          <a:off x="1706400" y="3971575"/>
          <a:ext cx="3000000" cy="3000000"/>
        </p:xfrm>
        <a:graphic>
          <a:graphicData uri="http://schemas.openxmlformats.org/drawingml/2006/table">
            <a:tbl>
              <a:tblPr>
                <a:noFill/>
                <a:tableStyleId>{A1A49CE8-FCBC-49D5-8492-DC57A0EE06CA}</a:tableStyleId>
              </a:tblPr>
              <a:tblGrid>
                <a:gridCol w="5731200"/>
              </a:tblGrid>
              <a:tr h="316050">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"pages/contato.html"</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ver mapa</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
        <p:nvSpPr>
          <p:cNvPr id="708" name="Google Shape;708;p163"/>
          <p:cNvSpPr txBox="1"/>
          <p:nvPr/>
        </p:nvSpPr>
        <p:spPr>
          <a:xfrm>
            <a:off x="1347300" y="33890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dk1"/>
                </a:solidFill>
                <a:latin typeface="DM Sans"/>
                <a:ea typeface="DM Sans"/>
                <a:cs typeface="DM Sans"/>
                <a:sym typeface="DM Sans"/>
              </a:rPr>
              <a:t>Caso o arquivo esteja em uma pasta específica, a mesma deve ser mencionada.</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64"/>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Links Absolutos</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14" name="Google Shape;714;p164"/>
          <p:cNvSpPr txBox="1"/>
          <p:nvPr/>
        </p:nvSpPr>
        <p:spPr>
          <a:xfrm>
            <a:off x="1347300" y="1780450"/>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900"/>
              <a:buFont typeface="Arial"/>
              <a:buNone/>
            </a:pPr>
            <a:r>
              <a:rPr b="0" i="0" lang="pt-BR" sz="1300" u="none" cap="none" strike="noStrike">
                <a:solidFill>
                  <a:schemeClr val="lt1"/>
                </a:solidFill>
                <a:latin typeface="DM Sans"/>
                <a:ea typeface="DM Sans"/>
                <a:cs typeface="DM Sans"/>
                <a:sym typeface="DM Sans"/>
              </a:rPr>
              <a:t>Os </a:t>
            </a:r>
            <a:r>
              <a:rPr b="1" i="0" lang="pt-BR" sz="1300" u="none" cap="none" strike="noStrike">
                <a:solidFill>
                  <a:schemeClr val="lt1"/>
                </a:solidFill>
                <a:latin typeface="DM Sans"/>
                <a:ea typeface="DM Sans"/>
                <a:cs typeface="DM Sans"/>
                <a:sym typeface="DM Sans"/>
              </a:rPr>
              <a:t>links absolutos</a:t>
            </a:r>
            <a:r>
              <a:rPr b="0" i="0" lang="pt-BR" sz="1300" u="none" cap="none" strike="noStrike">
                <a:solidFill>
                  <a:schemeClr val="lt1"/>
                </a:solidFill>
                <a:latin typeface="DM Sans"/>
                <a:ea typeface="DM Sans"/>
                <a:cs typeface="DM Sans"/>
                <a:sym typeface="DM Sans"/>
              </a:rPr>
              <a:t> são aqueles cujo destino apontam para </a:t>
            </a:r>
            <a:r>
              <a:rPr b="1" lang="pt-BR" sz="1300">
                <a:solidFill>
                  <a:schemeClr val="lt1"/>
                </a:solidFill>
                <a:latin typeface="DM Sans"/>
                <a:ea typeface="DM Sans"/>
                <a:cs typeface="DM Sans"/>
                <a:sym typeface="DM Sans"/>
              </a:rPr>
              <a:t>páginas </a:t>
            </a:r>
            <a:r>
              <a:rPr b="1" i="0" lang="pt-BR" sz="1300" u="none" cap="none" strike="noStrike">
                <a:solidFill>
                  <a:schemeClr val="lt1"/>
                </a:solidFill>
                <a:latin typeface="DM Sans"/>
                <a:ea typeface="DM Sans"/>
                <a:cs typeface="DM Sans"/>
                <a:sym typeface="DM Sans"/>
              </a:rPr>
              <a:t>que est</a:t>
            </a:r>
            <a:r>
              <a:rPr b="1" lang="pt-BR" sz="1300">
                <a:solidFill>
                  <a:schemeClr val="lt1"/>
                </a:solidFill>
                <a:latin typeface="DM Sans"/>
                <a:ea typeface="DM Sans"/>
                <a:cs typeface="DM Sans"/>
                <a:sym typeface="DM Sans"/>
              </a:rPr>
              <a:t>ão</a:t>
            </a:r>
            <a:r>
              <a:rPr b="1" i="0" lang="pt-BR" sz="1300" u="none" cap="none" strike="noStrike">
                <a:solidFill>
                  <a:schemeClr val="lt1"/>
                </a:solidFill>
                <a:latin typeface="DM Sans"/>
                <a:ea typeface="DM Sans"/>
                <a:cs typeface="DM Sans"/>
                <a:sym typeface="DM Sans"/>
              </a:rPr>
              <a:t> fora do site</a:t>
            </a:r>
            <a:r>
              <a:rPr b="0" i="0" lang="pt-BR" sz="1300" u="none" cap="none" strike="noStrike">
                <a:solidFill>
                  <a:schemeClr val="lt1"/>
                </a:solidFill>
                <a:latin typeface="DM Sans"/>
                <a:ea typeface="DM Sans"/>
                <a:cs typeface="DM Sans"/>
                <a:sym typeface="DM Sans"/>
              </a:rPr>
              <a:t> e deve ser especificado utilizando a URL completa:</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715" name="Google Shape;715;p164"/>
          <p:cNvGraphicFramePr/>
          <p:nvPr/>
        </p:nvGraphicFramePr>
        <p:xfrm>
          <a:off x="1227713" y="2925900"/>
          <a:ext cx="3000000" cy="3000000"/>
        </p:xfrm>
        <a:graphic>
          <a:graphicData uri="http://schemas.openxmlformats.org/drawingml/2006/table">
            <a:tbl>
              <a:tblPr>
                <a:noFill/>
                <a:tableStyleId>{A1A49CE8-FCBC-49D5-8492-DC57A0EE06CA}</a:tableStyleId>
              </a:tblPr>
              <a:tblGrid>
                <a:gridCol w="6688575"/>
              </a:tblGrid>
              <a:tr h="404850">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"http://www.coderhouse.com/frontend"</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Curso de Frontend</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65"/>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Links Internos</a:t>
            </a:r>
            <a:endParaRPr b="1" i="0" sz="4000" u="none" cap="none" strike="noStrike">
              <a:solidFill>
                <a:schemeClr val="lt1"/>
              </a:solidFill>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21" name="Google Shape;721;p165"/>
          <p:cNvSpPr txBox="1"/>
          <p:nvPr/>
        </p:nvSpPr>
        <p:spPr>
          <a:xfrm>
            <a:off x="1347300" y="1551850"/>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Os </a:t>
            </a:r>
            <a:r>
              <a:rPr b="1" i="0" lang="pt-BR" sz="1300" u="none" cap="none" strike="noStrike">
                <a:solidFill>
                  <a:schemeClr val="lt1"/>
                </a:solidFill>
                <a:latin typeface="DM Sans"/>
                <a:ea typeface="DM Sans"/>
                <a:cs typeface="DM Sans"/>
                <a:sym typeface="DM Sans"/>
              </a:rPr>
              <a:t>links internos </a:t>
            </a:r>
            <a:r>
              <a:rPr b="0" i="0" lang="pt-BR" sz="1300" u="none" cap="none" strike="noStrike">
                <a:solidFill>
                  <a:schemeClr val="lt1"/>
                </a:solidFill>
                <a:latin typeface="DM Sans"/>
                <a:ea typeface="DM Sans"/>
                <a:cs typeface="DM Sans"/>
                <a:sym typeface="DM Sans"/>
              </a:rPr>
              <a:t>permitem fazer </a:t>
            </a:r>
            <a:r>
              <a:rPr b="1" i="0" lang="pt-BR" sz="1300" u="none" cap="none" strike="noStrike">
                <a:solidFill>
                  <a:schemeClr val="lt1"/>
                </a:solidFill>
                <a:latin typeface="DM Sans"/>
                <a:ea typeface="DM Sans"/>
                <a:cs typeface="DM Sans"/>
                <a:sym typeface="DM Sans"/>
              </a:rPr>
              <a:t>referências a seções de sua página</a:t>
            </a:r>
            <a:r>
              <a:rPr b="0" i="0" lang="pt-BR" sz="1300" u="none" cap="none" strike="noStrike">
                <a:solidFill>
                  <a:schemeClr val="lt1"/>
                </a:solidFill>
                <a:latin typeface="DM Sans"/>
                <a:ea typeface="DM Sans"/>
                <a:cs typeface="DM Sans"/>
                <a:sym typeface="DM Sans"/>
              </a:rPr>
              <a:t>, para as quais a </a:t>
            </a:r>
            <a:r>
              <a:rPr b="1" i="0" lang="pt-BR" sz="1300" u="none" cap="none" strike="noStrike">
                <a:solidFill>
                  <a:schemeClr val="lt1"/>
                </a:solidFill>
                <a:latin typeface="DM Sans"/>
                <a:ea typeface="DM Sans"/>
                <a:cs typeface="DM Sans"/>
                <a:sym typeface="DM Sans"/>
              </a:rPr>
              <a:t>id</a:t>
            </a:r>
            <a:r>
              <a:rPr b="0" i="0" lang="pt-BR" sz="1300" u="none" cap="none" strike="noStrike">
                <a:solidFill>
                  <a:schemeClr val="lt1"/>
                </a:solidFill>
                <a:latin typeface="DM Sans"/>
                <a:ea typeface="DM Sans"/>
                <a:cs typeface="DM Sans"/>
                <a:sym typeface="DM Sans"/>
              </a:rPr>
              <a:t> é utilizada:</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sp>
        <p:nvSpPr>
          <p:cNvPr id="722" name="Google Shape;722;p165"/>
          <p:cNvSpPr txBox="1"/>
          <p:nvPr/>
        </p:nvSpPr>
        <p:spPr>
          <a:xfrm>
            <a:off x="1347300" y="3389025"/>
            <a:ext cx="64494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100"/>
              </a:spcAft>
              <a:buClr>
                <a:schemeClr val="dk1"/>
              </a:buClr>
              <a:buSzPts val="1600"/>
              <a:buFont typeface="Arial"/>
              <a:buNone/>
            </a:pPr>
            <a:r>
              <a:rPr b="0" i="0" lang="pt-BR" sz="1300" u="none" cap="none" strike="noStrike">
                <a:solidFill>
                  <a:schemeClr val="dk1"/>
                </a:solidFill>
                <a:highlight>
                  <a:schemeClr val="lt1"/>
                </a:highlight>
                <a:latin typeface="DM Sans"/>
                <a:ea typeface="DM Sans"/>
                <a:cs typeface="DM Sans"/>
                <a:sym typeface="DM Sans"/>
              </a:rPr>
              <a:t>Também é possível usar como destino uma seção específica em uma página diferente:</a:t>
            </a:r>
            <a:endParaRPr b="0" i="0" sz="1300" u="none" cap="none" strike="noStrike">
              <a:solidFill>
                <a:schemeClr val="lt1"/>
              </a:solidFill>
              <a:latin typeface="DM Sans"/>
              <a:ea typeface="DM Sans"/>
              <a:cs typeface="DM Sans"/>
              <a:sym typeface="DM Sans"/>
            </a:endParaRPr>
          </a:p>
        </p:txBody>
      </p:sp>
      <p:graphicFrame>
        <p:nvGraphicFramePr>
          <p:cNvPr id="723" name="Google Shape;723;p165"/>
          <p:cNvGraphicFramePr/>
          <p:nvPr/>
        </p:nvGraphicFramePr>
        <p:xfrm>
          <a:off x="1606688" y="2381045"/>
          <a:ext cx="3000000" cy="3000000"/>
        </p:xfrm>
        <a:graphic>
          <a:graphicData uri="http://schemas.openxmlformats.org/drawingml/2006/table">
            <a:tbl>
              <a:tblPr>
                <a:noFill/>
                <a:tableStyleId>{A1A49CE8-FCBC-49D5-8492-DC57A0EE06CA}</a:tableStyleId>
              </a:tblPr>
              <a:tblGrid>
                <a:gridCol w="5943600"/>
              </a:tblGrid>
              <a:tr h="330200">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"#rodape"</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Vá ao rodapé da página</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a:solidFill>
                            <a:srgbClr val="D4D4D4"/>
                          </a:solidFill>
                          <a:latin typeface="Consolas"/>
                          <a:ea typeface="Consolas"/>
                          <a:cs typeface="Consolas"/>
                          <a:sym typeface="Consolas"/>
                        </a:rPr>
                        <a:t>...</a:t>
                      </a:r>
                      <a:endParaRPr>
                        <a:solidFill>
                          <a:srgbClr val="D4D4D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footer</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id</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"rodape"</a:t>
                      </a:r>
                      <a:r>
                        <a:rPr lang="pt-BR">
                          <a:solidFill>
                            <a:srgbClr val="808080"/>
                          </a:solidFill>
                          <a:latin typeface="Consolas"/>
                          <a:ea typeface="Consolas"/>
                          <a:cs typeface="Consolas"/>
                          <a:sym typeface="Consolas"/>
                        </a:rPr>
                        <a:t>&gt;&lt;/</a:t>
                      </a:r>
                      <a:r>
                        <a:rPr lang="pt-BR">
                          <a:solidFill>
                            <a:srgbClr val="569CD6"/>
                          </a:solidFill>
                          <a:latin typeface="Consolas"/>
                          <a:ea typeface="Consolas"/>
                          <a:cs typeface="Consolas"/>
                          <a:sym typeface="Consolas"/>
                        </a:rPr>
                        <a:t>footer</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graphicFrame>
        <p:nvGraphicFramePr>
          <p:cNvPr id="724" name="Google Shape;724;p165"/>
          <p:cNvGraphicFramePr/>
          <p:nvPr/>
        </p:nvGraphicFramePr>
        <p:xfrm>
          <a:off x="1606709" y="4035518"/>
          <a:ext cx="3000000" cy="3000000"/>
        </p:xfrm>
        <a:graphic>
          <a:graphicData uri="http://schemas.openxmlformats.org/drawingml/2006/table">
            <a:tbl>
              <a:tblPr>
                <a:noFill/>
                <a:tableStyleId>{A1A49CE8-FCBC-49D5-8492-DC57A0EE06CA}</a:tableStyleId>
              </a:tblPr>
              <a:tblGrid>
                <a:gridCol w="5943600"/>
              </a:tblGrid>
              <a:tr h="340375">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href</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"contato.html#formulario"</a:t>
                      </a:r>
                      <a:r>
                        <a:rPr lang="pt-BR">
                          <a:solidFill>
                            <a:srgbClr val="808080"/>
                          </a:solidFill>
                          <a:latin typeface="Consolas"/>
                          <a:ea typeface="Consolas"/>
                          <a:cs typeface="Consolas"/>
                          <a:sym typeface="Consolas"/>
                        </a:rPr>
                        <a:t>&gt;</a:t>
                      </a:r>
                      <a:r>
                        <a:rPr lang="pt-BR">
                          <a:solidFill>
                            <a:srgbClr val="D4D4D4"/>
                          </a:solidFill>
                          <a:latin typeface="Consolas"/>
                          <a:ea typeface="Consolas"/>
                          <a:cs typeface="Consolas"/>
                          <a:sym typeface="Consolas"/>
                        </a:rPr>
                        <a:t>Formulario</a:t>
                      </a:r>
                      <a:r>
                        <a:rPr lang="pt-BR">
                          <a:solidFill>
                            <a:srgbClr val="D4D4D4"/>
                          </a:solidFill>
                          <a:latin typeface="Consolas"/>
                          <a:ea typeface="Consolas"/>
                          <a:cs typeface="Consolas"/>
                          <a:sym typeface="Consolas"/>
                        </a:rPr>
                        <a:t> de contato</a:t>
                      </a: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a</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66"/>
          <p:cNvSpPr txBox="1"/>
          <p:nvPr/>
        </p:nvSpPr>
        <p:spPr>
          <a:xfrm>
            <a:off x="1069500" y="2202300"/>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pt-BR" sz="4000" u="none" cap="none" strike="noStrike">
                <a:solidFill>
                  <a:schemeClr val="dk1"/>
                </a:solidFill>
                <a:highlight>
                  <a:srgbClr val="EAFF6A"/>
                </a:highlight>
                <a:latin typeface="DM Sans"/>
                <a:ea typeface="DM Sans"/>
                <a:cs typeface="DM Sans"/>
                <a:sym typeface="DM Sans"/>
              </a:rPr>
              <a:t>Multimídia em HTML</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67"/>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Imagens</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35" name="Google Shape;735;p167"/>
          <p:cNvSpPr txBox="1"/>
          <p:nvPr/>
        </p:nvSpPr>
        <p:spPr>
          <a:xfrm>
            <a:off x="1684200" y="1533339"/>
            <a:ext cx="57756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pt-BR" sz="1300">
                <a:solidFill>
                  <a:schemeClr val="lt1"/>
                </a:solidFill>
                <a:latin typeface="DM Sans"/>
                <a:ea typeface="DM Sans"/>
                <a:cs typeface="DM Sans"/>
                <a:sym typeface="DM Sans"/>
              </a:rPr>
              <a:t>A</a:t>
            </a:r>
            <a:r>
              <a:rPr b="0" i="0" lang="pt-BR" sz="1300" u="none" cap="none" strike="noStrike">
                <a:solidFill>
                  <a:schemeClr val="lt1"/>
                </a:solidFill>
                <a:latin typeface="DM Sans"/>
                <a:ea typeface="DM Sans"/>
                <a:cs typeface="DM Sans"/>
                <a:sym typeface="DM Sans"/>
              </a:rPr>
              <a:t>s imagens são elementos que, quando bem utilizados, melhoram a experiência dos usuários.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pic>
        <p:nvPicPr>
          <p:cNvPr id="736" name="Google Shape;736;p167"/>
          <p:cNvPicPr preferRelativeResize="0"/>
          <p:nvPr/>
        </p:nvPicPr>
        <p:blipFill rotWithShape="1">
          <a:blip r:embed="rId3">
            <a:alphaModFix/>
          </a:blip>
          <a:srcRect b="0" l="0" r="0" t="0"/>
          <a:stretch/>
        </p:blipFill>
        <p:spPr>
          <a:xfrm>
            <a:off x="1656375" y="2460165"/>
            <a:ext cx="5831250" cy="2178835"/>
          </a:xfrm>
          <a:prstGeom prst="rect">
            <a:avLst/>
          </a:prstGeom>
          <a:noFill/>
          <a:ln cap="flat" cmpd="sng" w="38100">
            <a:solidFill>
              <a:srgbClr val="EAFF6A"/>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68"/>
          <p:cNvSpPr txBox="1"/>
          <p:nvPr/>
        </p:nvSpPr>
        <p:spPr>
          <a:xfrm>
            <a:off x="457725" y="690050"/>
            <a:ext cx="473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4000" u="none" cap="none" strike="noStrike">
                <a:solidFill>
                  <a:schemeClr val="dk1"/>
                </a:solidFill>
                <a:highlight>
                  <a:srgbClr val="EAFF6A"/>
                </a:highlight>
                <a:latin typeface="DM Sans"/>
                <a:ea typeface="DM Sans"/>
                <a:cs typeface="DM Sans"/>
                <a:sym typeface="DM Sans"/>
              </a:rPr>
              <a:t>Inserir imagens</a:t>
            </a:r>
            <a:endParaRPr b="1" i="0" sz="4000" u="none" cap="none" strike="noStrike">
              <a:solidFill>
                <a:schemeClr val="dk1"/>
              </a:solidFill>
              <a:highlight>
                <a:srgbClr val="EAFF6A"/>
              </a:highlight>
              <a:latin typeface="DM Sans"/>
              <a:ea typeface="DM Sans"/>
              <a:cs typeface="DM Sans"/>
              <a:sym typeface="DM Sans"/>
            </a:endParaRPr>
          </a:p>
        </p:txBody>
      </p:sp>
      <p:sp>
        <p:nvSpPr>
          <p:cNvPr id="742" name="Google Shape;742;p168"/>
          <p:cNvSpPr txBox="1"/>
          <p:nvPr/>
        </p:nvSpPr>
        <p:spPr>
          <a:xfrm>
            <a:off x="457725" y="1724250"/>
            <a:ext cx="5065200" cy="198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24292E"/>
                </a:solidFill>
                <a:latin typeface="DM Sans"/>
                <a:ea typeface="DM Sans"/>
                <a:cs typeface="DM Sans"/>
                <a:sym typeface="DM Sans"/>
              </a:rPr>
              <a:t>São inseridas com a tag </a:t>
            </a:r>
            <a:r>
              <a:rPr b="1" i="0" lang="pt-BR" sz="1300" u="none" cap="none" strike="noStrike">
                <a:solidFill>
                  <a:schemeClr val="dk1"/>
                </a:solidFill>
                <a:highlight>
                  <a:srgbClr val="EAFF6A"/>
                </a:highlight>
                <a:latin typeface="DM Sans"/>
                <a:ea typeface="DM Sans"/>
                <a:cs typeface="DM Sans"/>
                <a:sym typeface="DM Sans"/>
              </a:rPr>
              <a:t>&lt;img/&gt;</a:t>
            </a:r>
            <a:r>
              <a:rPr b="0" i="0" lang="pt-BR" sz="1300" u="none" cap="none" strike="noStrike">
                <a:solidFill>
                  <a:schemeClr val="dk1"/>
                </a:solidFill>
                <a:latin typeface="DM Sans"/>
                <a:ea typeface="DM Sans"/>
                <a:cs typeface="DM Sans"/>
                <a:sym typeface="DM Sans"/>
              </a:rPr>
              <a:t>, que </a:t>
            </a:r>
            <a:r>
              <a:rPr b="0" i="0" lang="pt-BR" sz="1300" u="none" cap="none" strike="noStrike">
                <a:solidFill>
                  <a:srgbClr val="24292E"/>
                </a:solidFill>
                <a:latin typeface="DM Sans"/>
                <a:ea typeface="DM Sans"/>
                <a:cs typeface="DM Sans"/>
                <a:sym typeface="DM Sans"/>
              </a:rPr>
              <a:t>pertence ao grupo de tags que se fecham nelas mesmas (com a barra no final). </a:t>
            </a:r>
            <a:endParaRPr b="0" i="0" sz="1300" u="none" cap="none" strike="noStrike">
              <a:solidFill>
                <a:srgbClr val="24292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sz="1300">
              <a:solidFill>
                <a:srgbClr val="24292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24292E"/>
                </a:solidFill>
                <a:latin typeface="DM Sans"/>
                <a:ea typeface="DM Sans"/>
                <a:cs typeface="DM Sans"/>
                <a:sym typeface="DM Sans"/>
              </a:rPr>
              <a:t>Para funcionar, requer, no mínimo, indicar onde está o arquivo a ser exibido. Isso é feito com o atributo </a:t>
            </a:r>
            <a:r>
              <a:rPr b="0" i="1" lang="pt-BR" sz="1300" u="none" cap="none" strike="noStrike">
                <a:solidFill>
                  <a:srgbClr val="24292E"/>
                </a:solidFill>
                <a:latin typeface="DM Sans"/>
                <a:ea typeface="DM Sans"/>
                <a:cs typeface="DM Sans"/>
                <a:sym typeface="DM Sans"/>
              </a:rPr>
              <a:t>“src” </a:t>
            </a:r>
            <a:r>
              <a:rPr b="0" i="0" lang="pt-BR" sz="1300" u="none" cap="none" strike="noStrike">
                <a:solidFill>
                  <a:srgbClr val="24292E"/>
                </a:solidFill>
                <a:latin typeface="DM Sans"/>
                <a:ea typeface="DM Sans"/>
                <a:cs typeface="DM Sans"/>
                <a:sym typeface="DM Sans"/>
              </a:rPr>
              <a:t>(source ou fonte), que respeita todas </a:t>
            </a:r>
            <a:r>
              <a:rPr b="1" i="0" lang="pt-BR" sz="1300" u="none" cap="none" strike="noStrike">
                <a:solidFill>
                  <a:srgbClr val="24292E"/>
                </a:solidFill>
                <a:latin typeface="DM Sans"/>
                <a:ea typeface="DM Sans"/>
                <a:cs typeface="DM Sans"/>
                <a:sym typeface="DM Sans"/>
              </a:rPr>
              <a:t>as regras de roteamento</a:t>
            </a:r>
            <a:r>
              <a:rPr b="0" i="0" lang="pt-BR" sz="1300" u="none" cap="none" strike="noStrike">
                <a:solidFill>
                  <a:srgbClr val="24292E"/>
                </a:solidFill>
                <a:latin typeface="DM Sans"/>
                <a:ea typeface="DM Sans"/>
                <a:cs typeface="DM Sans"/>
                <a:sym typeface="DM Sans"/>
              </a:rPr>
              <a:t> vistas nos links. </a:t>
            </a:r>
            <a:endParaRPr b="0" i="0" sz="1300" u="none" cap="none" strike="noStrike">
              <a:solidFill>
                <a:srgbClr val="24292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sz="1300">
              <a:solidFill>
                <a:srgbClr val="24292E"/>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rPr lang="pt-BR" sz="1300">
                <a:solidFill>
                  <a:srgbClr val="24292E"/>
                </a:solidFill>
                <a:latin typeface="DM Sans"/>
                <a:ea typeface="DM Sans"/>
                <a:cs typeface="DM Sans"/>
                <a:sym typeface="DM Sans"/>
              </a:rPr>
              <a:t>As imagens s</a:t>
            </a:r>
            <a:r>
              <a:rPr b="0" i="0" lang="pt-BR" sz="1300" u="none" cap="none" strike="noStrike">
                <a:solidFill>
                  <a:srgbClr val="24292E"/>
                </a:solidFill>
                <a:latin typeface="DM Sans"/>
                <a:ea typeface="DM Sans"/>
                <a:cs typeface="DM Sans"/>
                <a:sym typeface="DM Sans"/>
              </a:rPr>
              <a:t>e comportam como </a:t>
            </a:r>
            <a:r>
              <a:rPr b="1" i="0" lang="pt-BR" sz="1300" u="none" cap="none" strike="noStrike">
                <a:solidFill>
                  <a:srgbClr val="24292E"/>
                </a:solidFill>
                <a:latin typeface="DM Sans"/>
                <a:ea typeface="DM Sans"/>
                <a:cs typeface="DM Sans"/>
                <a:sym typeface="DM Sans"/>
              </a:rPr>
              <a:t>elementos de linha</a:t>
            </a:r>
            <a:r>
              <a:rPr b="0" i="0" lang="pt-BR" sz="1300" u="none" cap="none" strike="noStrike">
                <a:solidFill>
                  <a:srgbClr val="24292E"/>
                </a:solidFill>
                <a:latin typeface="DM Sans"/>
                <a:ea typeface="DM Sans"/>
                <a:cs typeface="DM Sans"/>
                <a:sym typeface="DM Sans"/>
              </a:rPr>
              <a:t>, o que significa que serão vistas uma ao lado da outra.</a:t>
            </a:r>
            <a:endParaRPr b="0" i="0" sz="1300" u="none" cap="none" strike="noStrike">
              <a:solidFill>
                <a:srgbClr val="24292E"/>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69"/>
          <p:cNvSpPr txBox="1"/>
          <p:nvPr/>
        </p:nvSpPr>
        <p:spPr>
          <a:xfrm>
            <a:off x="1245900" y="536950"/>
            <a:ext cx="6652200" cy="76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ALT</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48" name="Google Shape;748;p169"/>
          <p:cNvSpPr txBox="1"/>
          <p:nvPr/>
        </p:nvSpPr>
        <p:spPr>
          <a:xfrm>
            <a:off x="1684200" y="1685739"/>
            <a:ext cx="57756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O atributo </a:t>
            </a:r>
            <a:r>
              <a:rPr b="0" i="0" lang="pt-BR" sz="1300" u="none" cap="none" strike="noStrike">
                <a:solidFill>
                  <a:schemeClr val="dk1"/>
                </a:solidFill>
                <a:highlight>
                  <a:srgbClr val="EAFF6A"/>
                </a:highlight>
                <a:latin typeface="DM Sans"/>
                <a:ea typeface="DM Sans"/>
                <a:cs typeface="DM Sans"/>
                <a:sym typeface="DM Sans"/>
              </a:rPr>
              <a:t>“alt”</a:t>
            </a:r>
            <a:r>
              <a:rPr b="0" i="0" lang="pt-BR" sz="1300" u="none" cap="none" strike="noStrike">
                <a:solidFill>
                  <a:schemeClr val="lt1"/>
                </a:solidFill>
                <a:latin typeface="DM Sans"/>
                <a:ea typeface="DM Sans"/>
                <a:cs typeface="DM Sans"/>
                <a:sym typeface="DM Sans"/>
              </a:rPr>
              <a:t> deve ser um texto que representa a imagem que está sendo visualizada. Deve ser conciso e breve, mas deixar claro do que se trata a imagem.</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110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749" name="Google Shape;749;p169"/>
          <p:cNvGraphicFramePr/>
          <p:nvPr/>
        </p:nvGraphicFramePr>
        <p:xfrm>
          <a:off x="1706400" y="3230275"/>
          <a:ext cx="3000000" cy="3000000"/>
        </p:xfrm>
        <a:graphic>
          <a:graphicData uri="http://schemas.openxmlformats.org/drawingml/2006/table">
            <a:tbl>
              <a:tblPr>
                <a:noFill/>
                <a:tableStyleId>{A1A49CE8-FCBC-49D5-8492-DC57A0EE06CA}</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img</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src</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"cachorro.</a:t>
                      </a:r>
                      <a:r>
                        <a:rPr lang="pt-BR">
                          <a:solidFill>
                            <a:srgbClr val="CE9178"/>
                          </a:solidFill>
                          <a:latin typeface="Consolas"/>
                          <a:ea typeface="Consolas"/>
                          <a:cs typeface="Consolas"/>
                          <a:sym typeface="Consolas"/>
                        </a:rPr>
                        <a:t>jpg</a:t>
                      </a:r>
                      <a:r>
                        <a:rPr b="0" lang="pt-BR" sz="1400" u="none" cap="none" strike="noStrike">
                          <a:solidFill>
                            <a:srgbClr val="CE9178"/>
                          </a:solidFill>
                          <a:latin typeface="Consolas"/>
                          <a:ea typeface="Consolas"/>
                          <a:cs typeface="Consolas"/>
                          <a:sym typeface="Consolas"/>
                        </a:rPr>
                        <a:t>"</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alt</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"Cachorro Caramelo"</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70"/>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Links em imagens</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55" name="Google Shape;755;p170"/>
          <p:cNvSpPr txBox="1"/>
          <p:nvPr/>
        </p:nvSpPr>
        <p:spPr>
          <a:xfrm>
            <a:off x="1684200" y="1685739"/>
            <a:ext cx="57756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Podemos também combinar as duas tags e </a:t>
            </a:r>
            <a:r>
              <a:rPr b="1" i="0" lang="pt-BR" sz="1300" u="none" cap="none" strike="noStrike">
                <a:solidFill>
                  <a:schemeClr val="lt1"/>
                </a:solidFill>
                <a:latin typeface="DM Sans"/>
                <a:ea typeface="DM Sans"/>
                <a:cs typeface="DM Sans"/>
                <a:sym typeface="DM Sans"/>
              </a:rPr>
              <a:t>colocar links nas imagens.</a:t>
            </a:r>
            <a:endParaRPr b="1"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Vamos ver um exemplo: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756" name="Google Shape;756;p170"/>
          <p:cNvGraphicFramePr/>
          <p:nvPr/>
        </p:nvGraphicFramePr>
        <p:xfrm>
          <a:off x="1270149" y="3270231"/>
          <a:ext cx="3000000" cy="3000000"/>
        </p:xfrm>
        <a:graphic>
          <a:graphicData uri="http://schemas.openxmlformats.org/drawingml/2006/table">
            <a:tbl>
              <a:tblPr>
                <a:noFill/>
                <a:tableStyleId>{A1A49CE8-FCBC-49D5-8492-DC57A0EE06CA}</a:tableStyleId>
              </a:tblPr>
              <a:tblGrid>
                <a:gridCol w="6603725"/>
              </a:tblGrid>
              <a:tr h="508925">
                <a:tc>
                  <a:txBody>
                    <a:bodyPr/>
                    <a:lstStyle/>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a</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href</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"http://www.coderhouse.com/cursos.html#frontend"</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img</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src</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"img/logo_coderhouse.png"</a:t>
                      </a:r>
                      <a:r>
                        <a:rPr b="0" lang="pt-BR" sz="1400" u="none" cap="none" strike="noStrike">
                          <a:solidFill>
                            <a:srgbClr val="D4D4D4"/>
                          </a:solidFill>
                          <a:latin typeface="Consolas"/>
                          <a:ea typeface="Consolas"/>
                          <a:cs typeface="Consolas"/>
                          <a:sym typeface="Consolas"/>
                        </a:rPr>
                        <a:t> </a:t>
                      </a:r>
                      <a:r>
                        <a:rPr b="0" lang="pt-BR" sz="1400" u="none" cap="none" strike="noStrike">
                          <a:solidFill>
                            <a:srgbClr val="9CDCFE"/>
                          </a:solidFill>
                          <a:latin typeface="Consolas"/>
                          <a:ea typeface="Consolas"/>
                          <a:cs typeface="Consolas"/>
                          <a:sym typeface="Consolas"/>
                        </a:rPr>
                        <a:t>alt</a:t>
                      </a:r>
                      <a:r>
                        <a:rPr b="0" lang="pt-BR" sz="1400" u="none" cap="none" strike="noStrike">
                          <a:solidFill>
                            <a:srgbClr val="D4D4D4"/>
                          </a:solidFill>
                          <a:latin typeface="Consolas"/>
                          <a:ea typeface="Consolas"/>
                          <a:cs typeface="Consolas"/>
                          <a:sym typeface="Consolas"/>
                        </a:rPr>
                        <a:t>=</a:t>
                      </a:r>
                      <a:r>
                        <a:rPr b="0" lang="pt-BR" sz="1400" u="none" cap="none" strike="noStrike">
                          <a:solidFill>
                            <a:srgbClr val="CE9178"/>
                          </a:solidFill>
                          <a:latin typeface="Consolas"/>
                          <a:ea typeface="Consolas"/>
                          <a:cs typeface="Consolas"/>
                          <a:sym typeface="Consolas"/>
                        </a:rPr>
                        <a:t>"Logo Coder House"</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lang="pt-BR" sz="1400" u="none" cap="none" strike="noStrike">
                          <a:solidFill>
                            <a:srgbClr val="808080"/>
                          </a:solidFill>
                          <a:latin typeface="Consolas"/>
                          <a:ea typeface="Consolas"/>
                          <a:cs typeface="Consolas"/>
                          <a:sym typeface="Consolas"/>
                        </a:rPr>
                        <a:t>&lt;/</a:t>
                      </a:r>
                      <a:r>
                        <a:rPr b="0" lang="pt-BR" sz="1400" u="none" cap="none" strike="noStrike">
                          <a:solidFill>
                            <a:srgbClr val="569CD6"/>
                          </a:solidFill>
                          <a:latin typeface="Consolas"/>
                          <a:ea typeface="Consolas"/>
                          <a:cs typeface="Consolas"/>
                          <a:sym typeface="Consolas"/>
                        </a:rPr>
                        <a:t>a</a:t>
                      </a:r>
                      <a:r>
                        <a:rPr b="0" lang="pt-BR" sz="1400" u="none" cap="none" strike="noStrike">
                          <a:solidFill>
                            <a:srgbClr val="808080"/>
                          </a:solidFill>
                          <a:latin typeface="Consolas"/>
                          <a:ea typeface="Consolas"/>
                          <a:cs typeface="Consolas"/>
                          <a:sym typeface="Consolas"/>
                        </a:rPr>
                        <a:t>&gt;</a:t>
                      </a:r>
                      <a:endParaRPr b="0" sz="1400" u="none" cap="none" strike="noStrike">
                        <a:solidFill>
                          <a:srgbClr val="D4D4D4"/>
                        </a:solidFill>
                        <a:latin typeface="Consolas"/>
                        <a:ea typeface="Consolas"/>
                        <a:cs typeface="Consolas"/>
                        <a:sym typeface="Consolas"/>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71"/>
          <p:cNvSpPr txBox="1"/>
          <p:nvPr/>
        </p:nvSpPr>
        <p:spPr>
          <a:xfrm>
            <a:off x="1245900" y="536950"/>
            <a:ext cx="6652200" cy="1611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Tag Iframe</a:t>
            </a:r>
            <a:endParaRPr b="1" i="0" sz="4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762" name="Google Shape;762;p171"/>
          <p:cNvSpPr txBox="1"/>
          <p:nvPr/>
        </p:nvSpPr>
        <p:spPr>
          <a:xfrm>
            <a:off x="1684200" y="1685739"/>
            <a:ext cx="5775600" cy="6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900"/>
              <a:buFont typeface="Arial"/>
              <a:buNone/>
            </a:pPr>
            <a:r>
              <a:rPr b="0" i="0" lang="pt-BR" sz="1300" u="none" cap="none" strike="noStrike">
                <a:solidFill>
                  <a:schemeClr val="lt1"/>
                </a:solidFill>
                <a:latin typeface="DM Sans"/>
                <a:ea typeface="DM Sans"/>
                <a:cs typeface="DM Sans"/>
                <a:sym typeface="DM Sans"/>
              </a:rPr>
              <a:t>É um elemento HTML que permite inserir ou incorporar um código ou documento HTML dentro de um outro documento HTML.</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b="0" i="0" sz="1300" u="none" cap="none" strike="noStrike">
              <a:solidFill>
                <a:schemeClr val="lt1"/>
              </a:solidFill>
              <a:latin typeface="DM Sans"/>
              <a:ea typeface="DM Sans"/>
              <a:cs typeface="DM Sans"/>
              <a:sym typeface="DM Sans"/>
            </a:endParaRPr>
          </a:p>
        </p:txBody>
      </p:sp>
      <p:graphicFrame>
        <p:nvGraphicFramePr>
          <p:cNvPr id="763" name="Google Shape;763;p171"/>
          <p:cNvGraphicFramePr/>
          <p:nvPr/>
        </p:nvGraphicFramePr>
        <p:xfrm>
          <a:off x="1352850" y="2735363"/>
          <a:ext cx="3000000" cy="3000000"/>
        </p:xfrm>
        <a:graphic>
          <a:graphicData uri="http://schemas.openxmlformats.org/drawingml/2006/table">
            <a:tbl>
              <a:tblPr>
                <a:noFill/>
                <a:tableStyleId>{A1A49CE8-FCBC-49D5-8492-DC57A0EE06CA}</a:tableStyleId>
              </a:tblPr>
              <a:tblGrid>
                <a:gridCol w="6438300"/>
              </a:tblGrid>
              <a:tr h="330200">
                <a:tc>
                  <a:txBody>
                    <a:bodyPr/>
                    <a:lstStyle/>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iframe</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src</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"pagina_fonte.html"</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width</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290</a:t>
                      </a:r>
                      <a:r>
                        <a:rPr lang="pt-BR">
                          <a:solidFill>
                            <a:srgbClr val="D4D4D4"/>
                          </a:solidFill>
                          <a:latin typeface="Consolas"/>
                          <a:ea typeface="Consolas"/>
                          <a:cs typeface="Consolas"/>
                          <a:sym typeface="Consolas"/>
                        </a:rPr>
                        <a:t> </a:t>
                      </a:r>
                      <a:r>
                        <a:rPr lang="pt-BR">
                          <a:solidFill>
                            <a:srgbClr val="9CDCFE"/>
                          </a:solidFill>
                          <a:latin typeface="Consolas"/>
                          <a:ea typeface="Consolas"/>
                          <a:cs typeface="Consolas"/>
                          <a:sym typeface="Consolas"/>
                        </a:rPr>
                        <a:t>height</a:t>
                      </a:r>
                      <a:r>
                        <a:rPr lang="pt-BR">
                          <a:solidFill>
                            <a:srgbClr val="D4D4D4"/>
                          </a:solidFill>
                          <a:latin typeface="Consolas"/>
                          <a:ea typeface="Consolas"/>
                          <a:cs typeface="Consolas"/>
                          <a:sym typeface="Consolas"/>
                        </a:rPr>
                        <a:t>=</a:t>
                      </a:r>
                      <a:r>
                        <a:rPr lang="pt-BR">
                          <a:solidFill>
                            <a:srgbClr val="CE9178"/>
                          </a:solidFill>
                          <a:latin typeface="Consolas"/>
                          <a:ea typeface="Consolas"/>
                          <a:cs typeface="Consolas"/>
                          <a:sym typeface="Consolas"/>
                        </a:rPr>
                        <a:t>250</a:t>
                      </a:r>
                      <a:r>
                        <a:rPr lang="pt-BR">
                          <a:solidFill>
                            <a:srgbClr val="808080"/>
                          </a:solidFill>
                          <a:latin typeface="Consolas"/>
                          <a:ea typeface="Consolas"/>
                          <a:cs typeface="Consolas"/>
                          <a:sym typeface="Consolas"/>
                        </a:rPr>
                        <a:t>&gt;</a:t>
                      </a:r>
                      <a:endParaRPr>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a:solidFill>
                            <a:srgbClr val="D4D4D4"/>
                          </a:solidFill>
                          <a:latin typeface="Consolas"/>
                          <a:ea typeface="Consolas"/>
                          <a:cs typeface="Consolas"/>
                          <a:sym typeface="Consolas"/>
                        </a:rPr>
                        <a:t>    Texto para quando o navegador não conhece a tag iframe</a:t>
                      </a:r>
                      <a:endParaRPr>
                        <a:solidFill>
                          <a:srgbClr val="D4D4D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pt-BR">
                          <a:solidFill>
                            <a:srgbClr val="808080"/>
                          </a:solidFill>
                          <a:latin typeface="Consolas"/>
                          <a:ea typeface="Consolas"/>
                          <a:cs typeface="Consolas"/>
                          <a:sym typeface="Consolas"/>
                        </a:rPr>
                        <a:t>&lt;/</a:t>
                      </a:r>
                      <a:r>
                        <a:rPr lang="pt-BR">
                          <a:solidFill>
                            <a:srgbClr val="569CD6"/>
                          </a:solidFill>
                          <a:latin typeface="Consolas"/>
                          <a:ea typeface="Consolas"/>
                          <a:cs typeface="Consolas"/>
                          <a:sym typeface="Consolas"/>
                        </a:rPr>
                        <a:t>iframe</a:t>
                      </a:r>
                      <a:r>
                        <a:rPr lang="pt-BR">
                          <a:solidFill>
                            <a:srgbClr val="808080"/>
                          </a:solidFill>
                          <a:latin typeface="Consolas"/>
                          <a:ea typeface="Consolas"/>
                          <a:cs typeface="Consolas"/>
                          <a:sym typeface="Consolas"/>
                        </a:rPr>
                        <a:t>&gt;</a:t>
                      </a:r>
                      <a:endParaRPr>
                        <a:solidFill>
                          <a:srgbClr val="D9D9D9"/>
                        </a:solidFill>
                        <a:latin typeface="Didact Gothic"/>
                        <a:ea typeface="Didact Gothic"/>
                        <a:cs typeface="Didact Gothic"/>
                        <a:sym typeface="Didact Gothic"/>
                      </a:endParaRPr>
                    </a:p>
                  </a:txBody>
                  <a:tcPr marT="63500" marB="63500" marR="63500" marL="63500">
                    <a:lnL cap="flat" cmpd="sng" w="38100">
                      <a:solidFill>
                        <a:srgbClr val="EAFF6A"/>
                      </a:solidFill>
                      <a:prstDash val="solid"/>
                      <a:round/>
                      <a:headEnd len="sm" w="sm" type="none"/>
                      <a:tailEnd len="sm" w="sm" type="none"/>
                    </a:lnL>
                    <a:lnR cap="flat" cmpd="sng" w="38100">
                      <a:solidFill>
                        <a:srgbClr val="EAFF6A"/>
                      </a:solidFill>
                      <a:prstDash val="solid"/>
                      <a:round/>
                      <a:headEnd len="sm" w="sm" type="none"/>
                      <a:tailEnd len="sm" w="sm" type="none"/>
                    </a:lnR>
                    <a:lnT cap="flat" cmpd="sng" w="38100">
                      <a:solidFill>
                        <a:srgbClr val="EAFF6A"/>
                      </a:solidFill>
                      <a:prstDash val="solid"/>
                      <a:round/>
                      <a:headEnd len="sm" w="sm" type="none"/>
                      <a:tailEnd len="sm" w="sm" type="none"/>
                    </a:lnT>
                    <a:lnB cap="flat" cmpd="sng" w="38100">
                      <a:solidFill>
                        <a:srgbClr val="EAFF6A"/>
                      </a:solidFill>
                      <a:prstDash val="solid"/>
                      <a:round/>
                      <a:headEnd len="sm" w="sm" type="none"/>
                      <a:tailEnd len="sm" w="sm" type="none"/>
                    </a:lnB>
                    <a:solidFill>
                      <a:srgbClr val="0C343D"/>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72"/>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i="0" lang="pt-BR" sz="3500" u="none" cap="none" strike="noStrike">
                <a:solidFill>
                  <a:schemeClr val="dk1"/>
                </a:solidFill>
                <a:highlight>
                  <a:srgbClr val="EAFF6A"/>
                </a:highlight>
                <a:latin typeface="DM Sans"/>
                <a:ea typeface="DM Sans"/>
                <a:cs typeface="DM Sans"/>
                <a:sym typeface="DM Sans"/>
              </a:rPr>
              <a:t>Inserir vídeo do Youtube</a:t>
            </a:r>
            <a:endParaRPr b="1" i="0" sz="3500" u="none" cap="none" strike="noStrike">
              <a:solidFill>
                <a:schemeClr val="dk1"/>
              </a:solidFill>
              <a:highlight>
                <a:srgbClr val="EAFF6A"/>
              </a:highlight>
              <a:latin typeface="DM Sans"/>
              <a:ea typeface="DM Sans"/>
              <a:cs typeface="DM Sans"/>
              <a:sym typeface="DM Sans"/>
            </a:endParaRPr>
          </a:p>
        </p:txBody>
      </p:sp>
      <p:sp>
        <p:nvSpPr>
          <p:cNvPr id="769" name="Google Shape;769;p172"/>
          <p:cNvSpPr txBox="1"/>
          <p:nvPr/>
        </p:nvSpPr>
        <p:spPr>
          <a:xfrm>
            <a:off x="457725" y="2386350"/>
            <a:ext cx="4730100" cy="1408500"/>
          </a:xfrm>
          <a:prstGeom prst="rect">
            <a:avLst/>
          </a:prstGeom>
          <a:noFill/>
          <a:ln>
            <a:noFill/>
          </a:ln>
        </p:spPr>
        <p:txBody>
          <a:bodyPr anchorCtr="0" anchor="t" bIns="91425" lIns="91425" spcFirstLastPara="1" rIns="91425" wrap="square" tIns="91425">
            <a:spAutoFit/>
          </a:bodyPr>
          <a:lstStyle/>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rgbClr val="24292E"/>
                </a:solidFill>
                <a:highlight>
                  <a:schemeClr val="lt1"/>
                </a:highlight>
                <a:latin typeface="DM Sans"/>
                <a:ea typeface="DM Sans"/>
                <a:cs typeface="DM Sans"/>
                <a:sym typeface="DM Sans"/>
              </a:rPr>
              <a:t>Abra o vídeo no youtube</a:t>
            </a:r>
            <a:endParaRPr b="0" i="0" sz="1300" u="none" cap="none" strike="noStrike">
              <a:solidFill>
                <a:srgbClr val="24292E"/>
              </a:solidFill>
              <a:highlight>
                <a:schemeClr val="lt1"/>
              </a:highlight>
              <a:latin typeface="DM Sans"/>
              <a:ea typeface="DM Sans"/>
              <a:cs typeface="DM Sans"/>
              <a:sym typeface="DM Sans"/>
            </a:endParaRPr>
          </a:p>
          <a:p>
            <a:pPr indent="-311150" lvl="0" marL="342900" marR="0" rtl="0" algn="l">
              <a:lnSpc>
                <a:spcPct val="100000"/>
              </a:lnSpc>
              <a:spcBef>
                <a:spcPts val="1100"/>
              </a:spcBef>
              <a:spcAft>
                <a:spcPts val="0"/>
              </a:spcAft>
              <a:buClr>
                <a:schemeClr val="dk1"/>
              </a:buClr>
              <a:buSzPts val="1300"/>
              <a:buFont typeface="DM Sans"/>
              <a:buAutoNum type="arabicPeriod"/>
            </a:pPr>
            <a:r>
              <a:rPr b="0" i="0" lang="pt-BR" sz="1300" u="none" cap="none" strike="noStrike">
                <a:solidFill>
                  <a:srgbClr val="24292E"/>
                </a:solidFill>
                <a:highlight>
                  <a:schemeClr val="lt1"/>
                </a:highlight>
                <a:latin typeface="DM Sans"/>
                <a:ea typeface="DM Sans"/>
                <a:cs typeface="DM Sans"/>
                <a:sym typeface="DM Sans"/>
              </a:rPr>
              <a:t>Clique sobre ele com o botão direito</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1100"/>
              </a:spcBef>
              <a:spcAft>
                <a:spcPts val="0"/>
              </a:spcAft>
              <a:buClr>
                <a:schemeClr val="dk1"/>
              </a:buClr>
              <a:buSzPts val="1300"/>
              <a:buFont typeface="DM Sans"/>
              <a:buAutoNum type="arabicPeriod"/>
            </a:pPr>
            <a:r>
              <a:rPr b="0" i="0" lang="pt-BR" sz="1300" u="none" cap="none" strike="noStrike">
                <a:solidFill>
                  <a:srgbClr val="24292E"/>
                </a:solidFill>
                <a:highlight>
                  <a:schemeClr val="lt1"/>
                </a:highlight>
                <a:latin typeface="DM Sans"/>
                <a:ea typeface="DM Sans"/>
                <a:cs typeface="DM Sans"/>
                <a:sym typeface="DM Sans"/>
              </a:rPr>
              <a:t>Clique na opção “Copiar código de incorporação”</a:t>
            </a:r>
            <a:endParaRPr b="0" i="0" sz="1300" u="none" cap="none" strike="noStrike">
              <a:solidFill>
                <a:schemeClr val="dk1"/>
              </a:solidFill>
              <a:highlight>
                <a:schemeClr val="lt1"/>
              </a:highlight>
              <a:latin typeface="DM Sans"/>
              <a:ea typeface="DM Sans"/>
              <a:cs typeface="DM Sans"/>
              <a:sym typeface="DM Sans"/>
            </a:endParaRPr>
          </a:p>
          <a:p>
            <a:pPr indent="-311150" lvl="0" marL="342900" marR="0" rtl="0" algn="l">
              <a:lnSpc>
                <a:spcPct val="100000"/>
              </a:lnSpc>
              <a:spcBef>
                <a:spcPts val="1100"/>
              </a:spcBef>
              <a:spcAft>
                <a:spcPts val="1100"/>
              </a:spcAft>
              <a:buClr>
                <a:schemeClr val="dk1"/>
              </a:buClr>
              <a:buSzPts val="1300"/>
              <a:buFont typeface="DM Sans"/>
              <a:buAutoNum type="arabicPeriod"/>
            </a:pPr>
            <a:r>
              <a:rPr b="0" i="0" lang="pt-BR" sz="1300" u="none" cap="none" strike="noStrike">
                <a:solidFill>
                  <a:srgbClr val="24292E"/>
                </a:solidFill>
                <a:highlight>
                  <a:schemeClr val="lt1"/>
                </a:highlight>
                <a:latin typeface="DM Sans"/>
                <a:ea typeface="DM Sans"/>
                <a:cs typeface="DM Sans"/>
                <a:sym typeface="DM Sans"/>
              </a:rPr>
              <a:t>Cole o código copiado no seu arquivo HTML</a:t>
            </a:r>
            <a:endParaRPr b="0" i="0" sz="1300" u="none" cap="none" strike="noStrike">
              <a:solidFill>
                <a:schemeClr val="dk1"/>
              </a:solidFill>
              <a:highlight>
                <a:schemeClr val="accent6"/>
              </a:highlight>
              <a:latin typeface="DM Sans"/>
              <a:ea typeface="DM Sans"/>
              <a:cs typeface="DM Sans"/>
              <a:sym typeface="DM Sans"/>
            </a:endParaRPr>
          </a:p>
        </p:txBody>
      </p:sp>
      <p:pic>
        <p:nvPicPr>
          <p:cNvPr id="770" name="Google Shape;770;p172"/>
          <p:cNvPicPr preferRelativeResize="0"/>
          <p:nvPr/>
        </p:nvPicPr>
        <p:blipFill rotWithShape="1">
          <a:blip r:embed="rId3">
            <a:alphaModFix/>
          </a:blip>
          <a:srcRect b="0" l="0" r="0" t="0"/>
          <a:stretch/>
        </p:blipFill>
        <p:spPr>
          <a:xfrm>
            <a:off x="5282975" y="1315962"/>
            <a:ext cx="3700400" cy="251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28"/>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HTML</a:t>
            </a:r>
            <a:endParaRPr b="1" i="0" sz="4000" u="none" cap="none" strike="noStrike">
              <a:solidFill>
                <a:srgbClr val="EAFF6A"/>
              </a:solidFill>
              <a:latin typeface="DM Sans"/>
              <a:ea typeface="DM Sans"/>
              <a:cs typeface="DM Sans"/>
              <a:sym typeface="DM Sans"/>
            </a:endParaRPr>
          </a:p>
        </p:txBody>
      </p:sp>
      <p:sp>
        <p:nvSpPr>
          <p:cNvPr id="402" name="Google Shape;402;p1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05.</a:t>
            </a:r>
            <a:r>
              <a:rPr b="0" i="0" lang="pt-BR" sz="1800" u="none" cap="none" strike="noStrike">
                <a:solidFill>
                  <a:schemeClr val="lt1"/>
                </a:solidFill>
                <a:latin typeface="DM Sans"/>
                <a:ea typeface="DM Sans"/>
                <a:cs typeface="DM Sans"/>
                <a:sym typeface="DM Sans"/>
              </a:rPr>
              <a:t> Desenvolvimento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grpSp>
        <p:nvGrpSpPr>
          <p:cNvPr id="775" name="Google Shape;775;p173"/>
          <p:cNvGrpSpPr/>
          <p:nvPr/>
        </p:nvGrpSpPr>
        <p:grpSpPr>
          <a:xfrm>
            <a:off x="472126" y="482986"/>
            <a:ext cx="401518" cy="401518"/>
            <a:chOff x="3137108" y="2467173"/>
            <a:chExt cx="738900" cy="738900"/>
          </a:xfrm>
        </p:grpSpPr>
        <p:sp>
          <p:nvSpPr>
            <p:cNvPr id="776" name="Google Shape;776;p173"/>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7" name="Google Shape;777;p173"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778" name="Google Shape;778;p173"/>
          <p:cNvSpPr txBox="1"/>
          <p:nvPr/>
        </p:nvSpPr>
        <p:spPr>
          <a:xfrm>
            <a:off x="457350" y="1714475"/>
            <a:ext cx="7036800" cy="365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00"/>
              <a:buFont typeface="Arial"/>
              <a:buNone/>
            </a:pPr>
            <a:r>
              <a:rPr b="1" i="0" lang="pt-BR" sz="1300" u="none" cap="none" strike="noStrike">
                <a:solidFill>
                  <a:schemeClr val="dk1"/>
                </a:solidFill>
                <a:latin typeface="DM Sans"/>
                <a:ea typeface="DM Sans"/>
                <a:cs typeface="DM Sans"/>
                <a:sym typeface="DM Sans"/>
              </a:rPr>
              <a:t>Crie um arquivo HTML que contenha: </a:t>
            </a:r>
            <a:endParaRPr b="1" i="0" sz="1300" u="none" cap="none" strike="noStrike">
              <a:solidFill>
                <a:schemeClr val="dk1"/>
              </a:solidFill>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Um link para o site da Coder</a:t>
            </a:r>
            <a:r>
              <a:rPr lang="pt-BR" sz="1300">
                <a:solidFill>
                  <a:schemeClr val="dk1"/>
                </a:solidFill>
                <a:highlight>
                  <a:schemeClr val="lt1"/>
                </a:highlight>
                <a:latin typeface="DM Sans"/>
                <a:ea typeface="DM Sans"/>
                <a:cs typeface="DM Sans"/>
                <a:sym typeface="DM Sans"/>
              </a:rPr>
              <a:t>h</a:t>
            </a:r>
            <a:r>
              <a:rPr b="0" i="0" lang="pt-BR" sz="1300" u="none" cap="none" strike="noStrike">
                <a:solidFill>
                  <a:schemeClr val="dk1"/>
                </a:solidFill>
                <a:highlight>
                  <a:schemeClr val="lt1"/>
                </a:highlight>
                <a:latin typeface="DM Sans"/>
                <a:ea typeface="DM Sans"/>
                <a:cs typeface="DM Sans"/>
                <a:sym typeface="DM Sans"/>
              </a:rPr>
              <a:t>ouse</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Uma imagem</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Um vídeo incorporado do youtube</a:t>
            </a:r>
            <a:endParaRPr b="0" i="0" sz="130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Você terá 5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779" name="Google Shape;779;p173"/>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780" name="Google Shape;780;p17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81" name="Google Shape;781;p173"/>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0" name="Shape 790"/>
        <p:cNvGrpSpPr/>
        <p:nvPr/>
      </p:nvGrpSpPr>
      <p:grpSpPr>
        <a:xfrm>
          <a:off x="0" y="0"/>
          <a:ext cx="0" cy="0"/>
          <a:chOff x="0" y="0"/>
          <a:chExt cx="0" cy="0"/>
        </a:xfrm>
      </p:grpSpPr>
      <p:sp>
        <p:nvSpPr>
          <p:cNvPr id="791" name="Google Shape;791;p1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792" name="Google Shape;792;p17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794" name="Google Shape;794;p17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795" name="Google Shape;795;p17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6" name="Google Shape;796;p175"/>
          <p:cNvCxnSpPr>
            <a:stCxn id="797" idx="6"/>
            <a:endCxn id="792"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798" name="Google Shape;798;p175"/>
          <p:cNvCxnSpPr>
            <a:stCxn id="792" idx="6"/>
            <a:endCxn id="795"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799" name="Google Shape;799;p17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800" name="Google Shape;800;p175"/>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801" name="Google Shape;801;p175"/>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802" name="Google Shape;802;p175"/>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803" name="Google Shape;803;p17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804" name="Google Shape;804;p17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805" name="Google Shape;805;p175"/>
          <p:cNvGrpSpPr/>
          <p:nvPr/>
        </p:nvGrpSpPr>
        <p:grpSpPr>
          <a:xfrm>
            <a:off x="1731113" y="1953850"/>
            <a:ext cx="587100" cy="600300"/>
            <a:chOff x="1731113" y="1953850"/>
            <a:chExt cx="587100" cy="600300"/>
          </a:xfrm>
        </p:grpSpPr>
        <p:sp>
          <p:nvSpPr>
            <p:cNvPr id="797" name="Google Shape;797;p17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7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76"/>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812" name="Google Shape;812;p176"/>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Acesse a plataforma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Vá na aula do dia</a:t>
            </a:r>
            <a:endParaRPr b="0"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DM Sans"/>
                <a:ea typeface="DM Sans"/>
                <a:cs typeface="DM Sans"/>
                <a:sym typeface="DM Sans"/>
              </a:rPr>
              <a:t>Clique em </a:t>
            </a:r>
            <a:r>
              <a:rPr b="0" i="0" lang="pt-BR" sz="1700" u="none" cap="none" strike="noStrike">
                <a:solidFill>
                  <a:schemeClr val="dk1"/>
                </a:solidFill>
                <a:highlight>
                  <a:srgbClr val="EAFF6A"/>
                </a:highlight>
                <a:latin typeface="DM Sans"/>
                <a:ea typeface="DM Sans"/>
                <a:cs typeface="DM Sans"/>
                <a:sym typeface="DM Sans"/>
              </a:rPr>
              <a:t>Avaliar</a:t>
            </a:r>
            <a:endParaRPr b="0" i="0" sz="1700" u="none" cap="none" strike="noStrike">
              <a:solidFill>
                <a:schemeClr val="dk1"/>
              </a:solidFill>
              <a:highlight>
                <a:srgbClr val="EAFF6A"/>
              </a:highlight>
              <a:latin typeface="DM Sans"/>
              <a:ea typeface="DM Sans"/>
              <a:cs typeface="DM Sans"/>
              <a:sym typeface="DM Sans"/>
            </a:endParaRPr>
          </a:p>
        </p:txBody>
      </p:sp>
      <p:grpSp>
        <p:nvGrpSpPr>
          <p:cNvPr id="813" name="Google Shape;813;p176"/>
          <p:cNvGrpSpPr/>
          <p:nvPr/>
        </p:nvGrpSpPr>
        <p:grpSpPr>
          <a:xfrm>
            <a:off x="1527125" y="2646775"/>
            <a:ext cx="3705225" cy="923925"/>
            <a:chOff x="4463725" y="2301200"/>
            <a:chExt cx="3705225" cy="923925"/>
          </a:xfrm>
        </p:grpSpPr>
        <p:pic>
          <p:nvPicPr>
            <p:cNvPr id="814" name="Google Shape;814;p176"/>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815" name="Google Shape;815;p176"/>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816" name="Google Shape;816;p176"/>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DM Sans"/>
                <a:ea typeface="DM Sans"/>
                <a:cs typeface="DM Sans"/>
                <a:sym typeface="DM Sans"/>
              </a:rPr>
              <a:t>Seu feedback vale pontos para o Top 10!! 😎</a:t>
            </a:r>
            <a:endParaRPr b="0" i="0" sz="1400" u="none" cap="none" strike="noStrike">
              <a:solidFill>
                <a:srgbClr val="EAFF6A"/>
              </a:solidFill>
              <a:latin typeface="DM Sans"/>
              <a:ea typeface="DM Sans"/>
              <a:cs typeface="DM Sans"/>
              <a:sym typeface="DM Sans"/>
            </a:endParaRPr>
          </a:p>
        </p:txBody>
      </p:sp>
      <p:sp>
        <p:nvSpPr>
          <p:cNvPr id="817" name="Google Shape;817;p176"/>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818" name="Google Shape;818;p176"/>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2" name="Shape 822"/>
        <p:cNvGrpSpPr/>
        <p:nvPr/>
      </p:nvGrpSpPr>
      <p:grpSpPr>
        <a:xfrm>
          <a:off x="0" y="0"/>
          <a:ext cx="0" cy="0"/>
          <a:chOff x="0" y="0"/>
          <a:chExt cx="0" cy="0"/>
        </a:xfrm>
      </p:grpSpPr>
      <p:sp>
        <p:nvSpPr>
          <p:cNvPr id="823" name="Google Shape;823;p177"/>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Indique e ganhe 🎁</a:t>
            </a:r>
            <a:endParaRPr b="1" sz="4000">
              <a:solidFill>
                <a:srgbClr val="EAFF6A"/>
              </a:solidFill>
              <a:latin typeface="DM Sans"/>
              <a:ea typeface="DM Sans"/>
              <a:cs typeface="DM Sans"/>
              <a:sym typeface="DM Sans"/>
            </a:endParaRPr>
          </a:p>
        </p:txBody>
      </p:sp>
      <p:sp>
        <p:nvSpPr>
          <p:cNvPr id="824" name="Google Shape;824;p177"/>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Compartilhe seu cupom de </a:t>
            </a:r>
            <a:r>
              <a:rPr b="1" lang="pt-BR" sz="2000">
                <a:solidFill>
                  <a:schemeClr val="dk1"/>
                </a:solidFill>
                <a:highlight>
                  <a:srgbClr val="EAFF6A"/>
                </a:highlight>
                <a:latin typeface="DM Sans"/>
                <a:ea typeface="DM Sans"/>
                <a:cs typeface="DM Sans"/>
                <a:sym typeface="DM Sans"/>
              </a:rPr>
              <a:t>15% OFF</a:t>
            </a:r>
            <a:r>
              <a:rPr b="1" lang="pt-BR" sz="2000">
                <a:solidFill>
                  <a:schemeClr val="lt1"/>
                </a:solidFill>
                <a:latin typeface="DM Sans"/>
                <a:ea typeface="DM Sans"/>
                <a:cs typeface="DM Sans"/>
                <a:sym typeface="DM Sans"/>
              </a:rPr>
              <a:t> com amigos e familiares e ganhe descontos exclusivos quanto mais pessoas utilizarem! 🚀</a:t>
            </a:r>
            <a:endParaRPr b="1" sz="2000">
              <a:solidFill>
                <a:srgbClr val="DEFC52"/>
              </a:solidFill>
              <a:latin typeface="Helvetica Neue"/>
              <a:ea typeface="Helvetica Neue"/>
              <a:cs typeface="Helvetica Neue"/>
              <a:sym typeface="Helvetica Neue"/>
            </a:endParaRPr>
          </a:p>
        </p:txBody>
      </p:sp>
      <p:grpSp>
        <p:nvGrpSpPr>
          <p:cNvPr id="825" name="Google Shape;825;p177"/>
          <p:cNvGrpSpPr/>
          <p:nvPr/>
        </p:nvGrpSpPr>
        <p:grpSpPr>
          <a:xfrm>
            <a:off x="2663652" y="3193628"/>
            <a:ext cx="3747002" cy="831791"/>
            <a:chOff x="3283438" y="3408200"/>
            <a:chExt cx="2538275" cy="1036500"/>
          </a:xfrm>
        </p:grpSpPr>
        <p:sp>
          <p:nvSpPr>
            <p:cNvPr id="826" name="Google Shape;826;p177"/>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7"/>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📢Indique e ganhe!</a:t>
              </a:r>
              <a:r>
                <a:rPr lang="pt-BR" sz="1300">
                  <a:solidFill>
                    <a:schemeClr val="lt1"/>
                  </a:solidFill>
                  <a:latin typeface="DM Sans"/>
                  <a:ea typeface="DM Sans"/>
                  <a:cs typeface="DM Sans"/>
                  <a:sym typeface="DM Sans"/>
                </a:rPr>
                <a:t>. Copie seu cupom e comece a compartilhar</a:t>
              </a:r>
              <a:endParaRPr sz="1300">
                <a:solidFill>
                  <a:srgbClr val="EAFF6A"/>
                </a:solidFill>
                <a:latin typeface="DM Sans"/>
                <a:ea typeface="DM Sans"/>
                <a:cs typeface="DM Sans"/>
                <a:sym typeface="DM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chemeClr val="accent6"/>
                </a:solidFill>
                <a:latin typeface="DM Sans"/>
                <a:ea typeface="DM Sans"/>
                <a:cs typeface="DM Sans"/>
                <a:sym typeface="DM Sans"/>
              </a:rPr>
              <a:t>Hoje</a:t>
            </a:r>
            <a:r>
              <a:rPr b="1" i="0" lang="pt-BR" sz="4000" u="none" cap="none" strike="noStrike">
                <a:solidFill>
                  <a:schemeClr val="lt1"/>
                </a:solidFill>
                <a:latin typeface="DM Sans"/>
                <a:ea typeface="DM Sans"/>
                <a:cs typeface="DM Sans"/>
                <a:sym typeface="DM Sans"/>
              </a:rPr>
              <a:t> vimos:</a:t>
            </a:r>
            <a:endParaRPr b="0" i="0" sz="4000" u="none" cap="none" strike="noStrike">
              <a:solidFill>
                <a:schemeClr val="lt1"/>
              </a:solidFill>
              <a:latin typeface="DM Sans"/>
              <a:ea typeface="DM Sans"/>
              <a:cs typeface="DM Sans"/>
              <a:sym typeface="DM Sans"/>
            </a:endParaRPr>
          </a:p>
        </p:txBody>
      </p:sp>
      <p:sp>
        <p:nvSpPr>
          <p:cNvPr id="833" name="Google Shape;833;p178"/>
          <p:cNvSpPr txBox="1"/>
          <p:nvPr/>
        </p:nvSpPr>
        <p:spPr>
          <a:xfrm>
            <a:off x="2109143" y="2090463"/>
            <a:ext cx="4925700" cy="223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Diferentes tags e o uso de cada uma </a:t>
            </a:r>
            <a:endParaRPr b="1" i="0" sz="1300" u="none" cap="none" strike="noStrike">
              <a:solidFill>
                <a:schemeClr val="lt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Listas</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Tabelas</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Formulários</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Links</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Imagens</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Iframe</a:t>
            </a:r>
            <a:endParaRPr b="1" i="0" sz="1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79"/>
          <p:cNvSpPr/>
          <p:nvPr/>
        </p:nvSpPr>
        <p:spPr>
          <a:xfrm>
            <a:off x="546700" y="1707050"/>
            <a:ext cx="2209200" cy="1563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79"/>
          <p:cNvSpPr txBox="1"/>
          <p:nvPr/>
        </p:nvSpPr>
        <p:spPr>
          <a:xfrm>
            <a:off x="457350" y="1479300"/>
            <a:ext cx="7310100" cy="44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20"/>
              <a:buFont typeface="Arial"/>
              <a:buNone/>
            </a:pPr>
            <a:r>
              <a:rPr b="1" i="0" lang="pt-BR" sz="1720" u="none" cap="none" strike="noStrike">
                <a:solidFill>
                  <a:schemeClr val="dk1"/>
                </a:solidFill>
                <a:latin typeface="DM Sans"/>
                <a:ea typeface="DM Sans"/>
                <a:cs typeface="DM Sans"/>
                <a:sym typeface="DM Sans"/>
              </a:rPr>
              <a:t>Referências da aula</a:t>
            </a:r>
            <a:endParaRPr b="1" i="0" sz="4000" u="none" cap="none" strike="noStrike">
              <a:solidFill>
                <a:schemeClr val="dk1"/>
              </a:solidFill>
              <a:latin typeface="DM Sans"/>
              <a:ea typeface="DM Sans"/>
              <a:cs typeface="DM Sans"/>
              <a:sym typeface="DM Sans"/>
            </a:endParaRPr>
          </a:p>
        </p:txBody>
      </p:sp>
      <p:grpSp>
        <p:nvGrpSpPr>
          <p:cNvPr id="840" name="Google Shape;840;p179"/>
          <p:cNvGrpSpPr/>
          <p:nvPr/>
        </p:nvGrpSpPr>
        <p:grpSpPr>
          <a:xfrm>
            <a:off x="457358" y="468285"/>
            <a:ext cx="431074" cy="431074"/>
            <a:chOff x="4202550" y="994173"/>
            <a:chExt cx="738900" cy="738900"/>
          </a:xfrm>
        </p:grpSpPr>
        <p:sp>
          <p:nvSpPr>
            <p:cNvPr id="841" name="Google Shape;841;p1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42" name="Google Shape;842;p17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843" name="Google Shape;843;p17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844" name="Google Shape;844;p17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100" u="none" cap="none" strike="noStrike">
                <a:solidFill>
                  <a:srgbClr val="999999"/>
                </a:solidFill>
                <a:latin typeface="DM Sans"/>
                <a:ea typeface="DM Sans"/>
                <a:cs typeface="DM Sans"/>
                <a:sym typeface="DM Sans"/>
              </a:rPr>
              <a:t>Disponible en nuestro repositorio.</a:t>
            </a:r>
            <a:endParaRPr b="0" i="1" sz="1100" u="sng" cap="none" strike="noStrike">
              <a:solidFill>
                <a:srgbClr val="83AEFB"/>
              </a:solidFill>
              <a:latin typeface="DM Sans"/>
              <a:ea typeface="DM Sans"/>
              <a:cs typeface="DM Sans"/>
              <a:sym typeface="DM Sans"/>
            </a:endParaRPr>
          </a:p>
        </p:txBody>
      </p:sp>
      <p:sp>
        <p:nvSpPr>
          <p:cNvPr id="845" name="Google Shape;845;p179"/>
          <p:cNvSpPr txBox="1"/>
          <p:nvPr/>
        </p:nvSpPr>
        <p:spPr>
          <a:xfrm>
            <a:off x="610150" y="2376525"/>
            <a:ext cx="6407700" cy="681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chemeClr val="dk1"/>
              </a:buClr>
              <a:buSzPts val="1500"/>
              <a:buFont typeface="DM Sans"/>
              <a:buChar char="✓"/>
            </a:pPr>
            <a:r>
              <a:rPr b="0" i="0" lang="pt-BR" sz="1500" u="none" cap="none" strike="noStrike">
                <a:solidFill>
                  <a:schemeClr val="dk1"/>
                </a:solidFill>
                <a:latin typeface="DM Sans"/>
                <a:ea typeface="DM Sans"/>
                <a:cs typeface="DM Sans"/>
                <a:sym typeface="DM Sans"/>
              </a:rPr>
              <a:t>Elementos HTML:</a:t>
            </a:r>
            <a:br>
              <a:rPr b="0" i="0" lang="pt-BR" sz="1500" u="none" cap="none" strike="noStrike">
                <a:solidFill>
                  <a:schemeClr val="dk1"/>
                </a:solidFill>
                <a:latin typeface="DM Sans"/>
                <a:ea typeface="DM Sans"/>
                <a:cs typeface="DM Sans"/>
                <a:sym typeface="DM Sans"/>
              </a:rPr>
            </a:br>
            <a:r>
              <a:rPr b="0" i="0" lang="pt-BR" sz="1500" u="sng" cap="none" strike="noStrike">
                <a:solidFill>
                  <a:schemeClr val="dk1"/>
                </a:solidFill>
                <a:highlight>
                  <a:srgbClr val="EAFF6A"/>
                </a:highlight>
                <a:latin typeface="DM Sans"/>
                <a:ea typeface="DM Sans"/>
                <a:cs typeface="DM Sans"/>
                <a:sym typeface="DM Sans"/>
                <a:hlinkClick r:id="rId4">
                  <a:extLst>
                    <a:ext uri="{A12FA001-AC4F-418D-AE19-62706E023703}">
                      <ahyp:hlinkClr val="tx"/>
                    </a:ext>
                  </a:extLst>
                </a:hlinkClick>
              </a:rPr>
              <a:t>https://developer.mozilla.org/pt-BR/docs/Web/HTML/Element</a:t>
            </a:r>
            <a:endParaRPr b="1" i="0" sz="15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80"/>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29"/>
          <p:cNvSpPr txBox="1"/>
          <p:nvPr/>
        </p:nvSpPr>
        <p:spPr>
          <a:xfrm>
            <a:off x="501450" y="468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Objetivo </a:t>
            </a:r>
            <a:r>
              <a:rPr b="1" i="0" lang="pt-BR" sz="4000" u="none" cap="none" strike="noStrike">
                <a:solidFill>
                  <a:schemeClr val="lt1"/>
                </a:solidFill>
                <a:latin typeface="DM Sans"/>
                <a:ea typeface="DM Sans"/>
                <a:cs typeface="DM Sans"/>
                <a:sym typeface="DM Sans"/>
              </a:rPr>
              <a:t>da aula</a:t>
            </a:r>
            <a:endParaRPr b="1" i="0" sz="4000" u="none" cap="none" strike="noStrike">
              <a:solidFill>
                <a:schemeClr val="lt1"/>
              </a:solidFill>
              <a:latin typeface="DM Sans"/>
              <a:ea typeface="DM Sans"/>
              <a:cs typeface="DM Sans"/>
              <a:sym typeface="DM Sans"/>
            </a:endParaRPr>
          </a:p>
        </p:txBody>
      </p:sp>
      <p:pic>
        <p:nvPicPr>
          <p:cNvPr id="408" name="Google Shape;408;p129"/>
          <p:cNvPicPr preferRelativeResize="0"/>
          <p:nvPr/>
        </p:nvPicPr>
        <p:blipFill rotWithShape="1">
          <a:blip r:embed="rId3">
            <a:alphaModFix/>
          </a:blip>
          <a:srcRect b="0" l="0" r="0" t="0"/>
          <a:stretch/>
        </p:blipFill>
        <p:spPr>
          <a:xfrm>
            <a:off x="2172288" y="2472988"/>
            <a:ext cx="196975" cy="196975"/>
          </a:xfrm>
          <a:prstGeom prst="rect">
            <a:avLst/>
          </a:prstGeom>
          <a:noFill/>
          <a:ln>
            <a:noFill/>
          </a:ln>
        </p:spPr>
      </p:pic>
      <p:sp>
        <p:nvSpPr>
          <p:cNvPr id="409" name="Google Shape;409;p129"/>
          <p:cNvSpPr txBox="1"/>
          <p:nvPr/>
        </p:nvSpPr>
        <p:spPr>
          <a:xfrm>
            <a:off x="2690411" y="237928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Conhecer as diferentes tags e o uso de cada uma.</a:t>
            </a:r>
            <a:endParaRPr b="1" i="0" sz="13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30"/>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Listas</a:t>
            </a:r>
            <a:endParaRPr b="1" sz="40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31"/>
          <p:cNvSpPr txBox="1"/>
          <p:nvPr/>
        </p:nvSpPr>
        <p:spPr>
          <a:xfrm>
            <a:off x="1069500" y="1364375"/>
            <a:ext cx="7005000" cy="73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1" i="0" lang="pt-BR" sz="4000" u="none" cap="none" strike="noStrike">
                <a:solidFill>
                  <a:schemeClr val="dk1"/>
                </a:solidFill>
                <a:highlight>
                  <a:srgbClr val="EAFF6A"/>
                </a:highlight>
                <a:latin typeface="DM Sans"/>
                <a:ea typeface="DM Sans"/>
                <a:cs typeface="DM Sans"/>
                <a:sym typeface="DM Sans"/>
              </a:rPr>
              <a:t>Listas</a:t>
            </a:r>
            <a:endParaRPr b="1" i="0" sz="4800" u="none" cap="none" strike="noStrike">
              <a:solidFill>
                <a:schemeClr val="dk1"/>
              </a:solidFill>
              <a:highlight>
                <a:srgbClr val="EAFF6A"/>
              </a:highlight>
              <a:latin typeface="DM Sans"/>
              <a:ea typeface="DM Sans"/>
              <a:cs typeface="DM Sans"/>
              <a:sym typeface="DM Sans"/>
            </a:endParaRPr>
          </a:p>
        </p:txBody>
      </p:sp>
      <p:sp>
        <p:nvSpPr>
          <p:cNvPr id="420" name="Google Shape;420;p131"/>
          <p:cNvSpPr txBox="1"/>
          <p:nvPr/>
        </p:nvSpPr>
        <p:spPr>
          <a:xfrm>
            <a:off x="1620900" y="2347500"/>
            <a:ext cx="59022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a:t>
            </a:r>
            <a:r>
              <a:rPr b="1"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highlight>
                  <a:srgbClr val="EAFF6A"/>
                </a:highlight>
                <a:latin typeface="DM Sans"/>
                <a:ea typeface="DM Sans"/>
                <a:cs typeface="DM Sans"/>
                <a:sym typeface="DM Sans"/>
              </a:rPr>
              <a:t>HTML</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permite agrupar elementos que tenham mais significado quando estão em conjunto</a:t>
            </a:r>
            <a:r>
              <a:rPr b="0" i="0" lang="pt-BR" sz="1350" u="none" cap="none" strike="noStrike">
                <a:solidFill>
                  <a:schemeClr val="dk1"/>
                </a:solidFill>
                <a:latin typeface="DM Sans"/>
                <a:ea typeface="DM Sans"/>
                <a:cs typeface="DM Sans"/>
                <a:sym typeface="DM Sans"/>
              </a:rPr>
              <a:t>. O menu de navegação de um site, por exemplo, é composto por um grupo de palavras.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i="0" lang="pt-BR" sz="1350" u="none" cap="none" strike="noStrike">
                <a:solidFill>
                  <a:schemeClr val="dk1"/>
                </a:solidFill>
                <a:latin typeface="DM Sans"/>
                <a:ea typeface="DM Sans"/>
                <a:cs typeface="DM Sans"/>
                <a:sym typeface="DM Sans"/>
              </a:rPr>
              <a:t>Embora cada palavra separadamente faça sentido, juntas elas constituem o menu de navegação da página, de modo que seu</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highlight>
                  <a:srgbClr val="EAFF6A"/>
                </a:highlight>
                <a:latin typeface="DM Sans"/>
                <a:ea typeface="DM Sans"/>
                <a:cs typeface="DM Sans"/>
                <a:sym typeface="DM Sans"/>
              </a:rPr>
              <a:t>significado conjunto</a:t>
            </a:r>
            <a:r>
              <a:rPr b="0" i="0" lang="pt-BR" sz="1350" u="none" cap="none" strike="noStrike">
                <a:solidFill>
                  <a:schemeClr val="dk1"/>
                </a:solidFill>
                <a:latin typeface="DM Sans"/>
                <a:ea typeface="DM Sans"/>
                <a:cs typeface="DM Sans"/>
                <a:sym typeface="DM Sans"/>
              </a:rPr>
              <a:t> </a:t>
            </a:r>
            <a:r>
              <a:rPr b="1" i="0" lang="pt-BR" sz="1350" u="none" cap="none" strike="noStrike">
                <a:solidFill>
                  <a:schemeClr val="dk1"/>
                </a:solidFill>
                <a:latin typeface="DM Sans"/>
                <a:ea typeface="DM Sans"/>
                <a:cs typeface="DM Sans"/>
                <a:sym typeface="DM Sans"/>
              </a:rPr>
              <a:t>é maior do que separadamente</a:t>
            </a:r>
            <a:r>
              <a:rPr b="0" i="0" lang="pt-BR"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br>
              <a:rPr b="0" i="0" lang="pt-BR" sz="1350" u="none" cap="none" strike="noStrike">
                <a:solidFill>
                  <a:schemeClr val="dk1"/>
                </a:solidFill>
                <a:latin typeface="DM Sans"/>
                <a:ea typeface="DM Sans"/>
                <a:cs typeface="DM Sans"/>
                <a:sym typeface="DM Sans"/>
              </a:rPr>
            </a:br>
            <a:r>
              <a:rPr b="0" i="0" lang="pt-BR" sz="1350" u="none" cap="none" strike="noStrike">
                <a:solidFill>
                  <a:schemeClr val="dk1"/>
                </a:solidFill>
                <a:latin typeface="DM Sans"/>
                <a:ea typeface="DM Sans"/>
                <a:cs typeface="DM Sans"/>
                <a:sym typeface="DM Sans"/>
              </a:rPr>
              <a:t>Isso é denominado </a:t>
            </a:r>
            <a:r>
              <a:rPr b="1" i="0" lang="pt-BR" sz="1350" u="none" cap="none" strike="noStrike">
                <a:solidFill>
                  <a:schemeClr val="dk1"/>
                </a:solidFill>
                <a:highlight>
                  <a:srgbClr val="EAFF6A"/>
                </a:highlight>
                <a:latin typeface="DM Sans"/>
                <a:ea typeface="DM Sans"/>
                <a:cs typeface="DM Sans"/>
                <a:sym typeface="DM Sans"/>
              </a:rPr>
              <a:t>listas.</a:t>
            </a:r>
            <a:endParaRPr b="0" i="0" sz="13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32"/>
          <p:cNvSpPr txBox="1"/>
          <p:nvPr/>
        </p:nvSpPr>
        <p:spPr>
          <a:xfrm>
            <a:off x="659700" y="411875"/>
            <a:ext cx="7824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4000"/>
              <a:buFont typeface="Arial"/>
              <a:buNone/>
            </a:pPr>
            <a:r>
              <a:rPr b="1" i="0" lang="pt-BR" sz="4000" u="none" cap="none" strike="noStrike">
                <a:solidFill>
                  <a:srgbClr val="EAFF6A"/>
                </a:solidFill>
                <a:latin typeface="DM Sans"/>
                <a:ea typeface="DM Sans"/>
                <a:cs typeface="DM Sans"/>
                <a:sym typeface="DM Sans"/>
              </a:rPr>
              <a:t>Tipos de listas</a:t>
            </a:r>
            <a:endParaRPr b="0" i="0" sz="3500" u="none" cap="none" strike="noStrike">
              <a:solidFill>
                <a:srgbClr val="EAFF6A"/>
              </a:solidFill>
              <a:latin typeface="Arial"/>
              <a:ea typeface="Arial"/>
              <a:cs typeface="Arial"/>
              <a:sym typeface="Arial"/>
            </a:endParaRPr>
          </a:p>
        </p:txBody>
      </p:sp>
      <p:sp>
        <p:nvSpPr>
          <p:cNvPr id="426" name="Google Shape;426;p132"/>
          <p:cNvSpPr/>
          <p:nvPr/>
        </p:nvSpPr>
        <p:spPr>
          <a:xfrm>
            <a:off x="1685450" y="1788225"/>
            <a:ext cx="614100" cy="6141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32"/>
          <p:cNvSpPr/>
          <p:nvPr/>
        </p:nvSpPr>
        <p:spPr>
          <a:xfrm>
            <a:off x="4348054" y="1788225"/>
            <a:ext cx="614100" cy="6141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8" name="Google Shape;428;p132"/>
          <p:cNvSpPr/>
          <p:nvPr/>
        </p:nvSpPr>
        <p:spPr>
          <a:xfrm>
            <a:off x="6877909" y="1788225"/>
            <a:ext cx="614100" cy="614100"/>
          </a:xfrm>
          <a:prstGeom prst="ellipse">
            <a:avLst/>
          </a:prstGeom>
          <a:solidFill>
            <a:srgbClr val="EAFF6A"/>
          </a:solidFill>
          <a:ln cap="flat" cmpd="sng" w="9525">
            <a:solidFill>
              <a:schemeClr val="accent6"/>
            </a:solidFill>
            <a:prstDash val="solid"/>
            <a:round/>
            <a:headEnd len="sm" w="sm" type="none"/>
            <a:tailEnd len="sm" w="sm" type="none"/>
          </a:ln>
          <a:effectLst>
            <a:outerShdw blurRad="57150" rotWithShape="0" algn="bl" dir="5400000" dist="19050">
              <a:srgbClr val="EEFF41">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132"/>
          <p:cNvSpPr txBox="1"/>
          <p:nvPr/>
        </p:nvSpPr>
        <p:spPr>
          <a:xfrm>
            <a:off x="3620550" y="2595582"/>
            <a:ext cx="20691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1" i="0" lang="pt-BR" sz="1350" u="none" cap="none" strike="noStrike">
                <a:solidFill>
                  <a:schemeClr val="lt1"/>
                </a:solidFill>
                <a:latin typeface="DM Sans"/>
                <a:ea typeface="DM Sans"/>
                <a:cs typeface="DM Sans"/>
                <a:sym typeface="DM Sans"/>
              </a:rPr>
              <a:t>Listas ordenadas</a:t>
            </a:r>
            <a:endParaRPr b="0" i="0" sz="1300" u="none" cap="none" strike="noStrike">
              <a:solidFill>
                <a:schemeClr val="lt1"/>
              </a:solidFill>
              <a:latin typeface="DM Sans"/>
              <a:ea typeface="DM Sans"/>
              <a:cs typeface="DM Sans"/>
              <a:sym typeface="DM Sans"/>
            </a:endParaRPr>
          </a:p>
        </p:txBody>
      </p:sp>
      <p:sp>
        <p:nvSpPr>
          <p:cNvPr id="430" name="Google Shape;430;p132"/>
          <p:cNvSpPr txBox="1"/>
          <p:nvPr/>
        </p:nvSpPr>
        <p:spPr>
          <a:xfrm>
            <a:off x="806600" y="2595582"/>
            <a:ext cx="23718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1" i="0" lang="pt-BR" sz="1350" u="none" cap="none" strike="noStrike">
                <a:solidFill>
                  <a:schemeClr val="lt1"/>
                </a:solidFill>
                <a:latin typeface="DM Sans"/>
                <a:ea typeface="DM Sans"/>
                <a:cs typeface="DM Sans"/>
                <a:sym typeface="DM Sans"/>
              </a:rPr>
              <a:t>Listas não ordenadas</a:t>
            </a:r>
            <a:endParaRPr b="0" i="0" sz="1300" u="none" cap="none" strike="noStrike">
              <a:solidFill>
                <a:schemeClr val="lt1"/>
              </a:solidFill>
              <a:latin typeface="DM Sans"/>
              <a:ea typeface="DM Sans"/>
              <a:cs typeface="DM Sans"/>
              <a:sym typeface="DM Sans"/>
            </a:endParaRPr>
          </a:p>
        </p:txBody>
      </p:sp>
      <p:sp>
        <p:nvSpPr>
          <p:cNvPr id="431" name="Google Shape;431;p132"/>
          <p:cNvSpPr txBox="1"/>
          <p:nvPr/>
        </p:nvSpPr>
        <p:spPr>
          <a:xfrm>
            <a:off x="6150400" y="2595575"/>
            <a:ext cx="2069100" cy="44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1" i="0" lang="pt-BR" sz="1350" u="none" cap="none" strike="noStrike">
                <a:solidFill>
                  <a:schemeClr val="lt1"/>
                </a:solidFill>
                <a:latin typeface="DM Sans"/>
                <a:ea typeface="DM Sans"/>
                <a:cs typeface="DM Sans"/>
                <a:sym typeface="DM Sans"/>
              </a:rPr>
              <a:t>Listas de definição</a:t>
            </a:r>
            <a:endParaRPr b="0" i="0" sz="1300" u="none" cap="none" strike="noStrike">
              <a:solidFill>
                <a:schemeClr val="lt1"/>
              </a:solidFill>
              <a:latin typeface="DM Sans"/>
              <a:ea typeface="DM Sans"/>
              <a:cs typeface="DM Sans"/>
              <a:sym typeface="DM Sans"/>
            </a:endParaRPr>
          </a:p>
        </p:txBody>
      </p:sp>
      <p:pic>
        <p:nvPicPr>
          <p:cNvPr id="432" name="Google Shape;432;p132"/>
          <p:cNvPicPr preferRelativeResize="0"/>
          <p:nvPr/>
        </p:nvPicPr>
        <p:blipFill rotWithShape="1">
          <a:blip r:embed="rId3">
            <a:alphaModFix/>
          </a:blip>
          <a:srcRect b="0" l="0" r="0" t="0"/>
          <a:stretch/>
        </p:blipFill>
        <p:spPr>
          <a:xfrm>
            <a:off x="6971220" y="1901759"/>
            <a:ext cx="387050" cy="387050"/>
          </a:xfrm>
          <a:prstGeom prst="rect">
            <a:avLst/>
          </a:prstGeom>
          <a:noFill/>
          <a:ln>
            <a:noFill/>
          </a:ln>
        </p:spPr>
      </p:pic>
      <p:pic>
        <p:nvPicPr>
          <p:cNvPr id="433" name="Google Shape;433;p132"/>
          <p:cNvPicPr preferRelativeResize="0"/>
          <p:nvPr/>
        </p:nvPicPr>
        <p:blipFill rotWithShape="1">
          <a:blip r:embed="rId4">
            <a:alphaModFix/>
          </a:blip>
          <a:srcRect b="0" l="0" r="0" t="0"/>
          <a:stretch/>
        </p:blipFill>
        <p:spPr>
          <a:xfrm>
            <a:off x="1818588" y="1921373"/>
            <a:ext cx="347825" cy="347800"/>
          </a:xfrm>
          <a:prstGeom prst="rect">
            <a:avLst/>
          </a:prstGeom>
          <a:noFill/>
          <a:ln>
            <a:noFill/>
          </a:ln>
        </p:spPr>
      </p:pic>
      <p:pic>
        <p:nvPicPr>
          <p:cNvPr id="434" name="Google Shape;434;p132"/>
          <p:cNvPicPr preferRelativeResize="0"/>
          <p:nvPr/>
        </p:nvPicPr>
        <p:blipFill rotWithShape="1">
          <a:blip r:embed="rId5">
            <a:alphaModFix/>
          </a:blip>
          <a:srcRect b="0" l="0" r="0" t="0"/>
          <a:stretch/>
        </p:blipFill>
        <p:spPr>
          <a:xfrm>
            <a:off x="4465288" y="1905461"/>
            <a:ext cx="379625" cy="379625"/>
          </a:xfrm>
          <a:prstGeom prst="rect">
            <a:avLst/>
          </a:prstGeom>
          <a:noFill/>
          <a:ln>
            <a:noFill/>
          </a:ln>
        </p:spPr>
      </p:pic>
      <p:sp>
        <p:nvSpPr>
          <p:cNvPr id="435" name="Google Shape;435;p132"/>
          <p:cNvSpPr txBox="1"/>
          <p:nvPr/>
        </p:nvSpPr>
        <p:spPr>
          <a:xfrm>
            <a:off x="386850" y="3350975"/>
            <a:ext cx="83703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Exemplos:</a:t>
            </a:r>
            <a:r>
              <a:rPr b="1" i="0" lang="pt-BR" sz="1350" u="none" cap="none" strike="noStrike">
                <a:solidFill>
                  <a:schemeClr val="dk1"/>
                </a:solidFill>
                <a:latin typeface="DM Sans"/>
                <a:ea typeface="DM Sans"/>
                <a:cs typeface="DM Sans"/>
                <a:sym typeface="DM Sans"/>
              </a:rPr>
              <a:t> </a:t>
            </a:r>
            <a:r>
              <a:rPr b="0" i="0" lang="pt-BR" sz="1350" u="none" cap="none" strike="noStrike">
                <a:solidFill>
                  <a:schemeClr val="dk1"/>
                </a:solidFill>
                <a:highlight>
                  <a:schemeClr val="lt1"/>
                </a:highlight>
                <a:latin typeface="DM Sans"/>
                <a:ea typeface="DM Sans"/>
                <a:cs typeface="DM Sans"/>
                <a:sym typeface="DM Sans"/>
              </a:rPr>
              <a:t>passo a passo de um procedimento (como uma receita culinária), características de uma pessoa, galeria de imagens, menu de uma página web, entre outros.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